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8E3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26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572C66-5469-40F0-AACE-49BF623AEE36}"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72C66-5469-40F0-AACE-49BF623AEE36}"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72C66-5469-40F0-AACE-49BF623AEE36}"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572C66-5469-40F0-AACE-49BF623AEE36}"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72C66-5469-40F0-AACE-49BF623AEE36}"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572C66-5469-40F0-AACE-49BF623AEE36}"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572C66-5469-40F0-AACE-49BF623AEE36}" type="datetimeFigureOut">
              <a:rPr lang="en-US" smtClean="0"/>
              <a:pPr/>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572C66-5469-40F0-AACE-49BF623AEE36}" type="datetimeFigureOut">
              <a:rPr lang="en-US" smtClean="0"/>
              <a:pPr/>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72C66-5469-40F0-AACE-49BF623AEE36}" type="datetimeFigureOut">
              <a:rPr lang="en-US" smtClean="0"/>
              <a:pPr/>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72C66-5469-40F0-AACE-49BF623AEE36}"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72C66-5469-40F0-AACE-49BF623AEE36}"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C3BA5-969B-4780-B42A-8A71FA9B9D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72C66-5469-40F0-AACE-49BF623AEE36}" type="datetimeFigureOut">
              <a:rPr lang="en-US" smtClean="0"/>
              <a:pPr/>
              <a:t>10/7/2019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C3BA5-969B-4780-B42A-8A71FA9B9DC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067800" cy="1470025"/>
          </a:xfrm>
        </p:spPr>
        <p:txBody>
          <a:bodyPr>
            <a:normAutofit fontScale="90000"/>
          </a:bodyPr>
          <a:lstStyle/>
          <a:p>
            <a:r>
              <a:rPr lang="en-US" sz="17600" dirty="0">
                <a:solidFill>
                  <a:srgbClr val="FFFF99"/>
                </a:solidFill>
                <a:latin typeface="Edwardian Script ITC" pitchFamily="66" charset="0"/>
              </a:rPr>
              <a:t>Introductions</a:t>
            </a:r>
            <a:r>
              <a:rPr lang="en-US" dirty="0">
                <a:solidFill>
                  <a:srgbClr val="FFFF99"/>
                </a:solidFill>
                <a:latin typeface="Edwardian Script ITC" pitchFamily="66" charset="0"/>
              </a:rPr>
              <a:t>, </a:t>
            </a:r>
            <a:endParaRPr lang="en-US" sz="11100" dirty="0">
              <a:solidFill>
                <a:srgbClr val="FFFF99"/>
              </a:solidFill>
              <a:latin typeface="Edwardian Script ITC" pitchFamily="66" charset="0"/>
            </a:endParaRPr>
          </a:p>
        </p:txBody>
      </p:sp>
      <p:sp>
        <p:nvSpPr>
          <p:cNvPr id="3" name="Subtitle 2"/>
          <p:cNvSpPr>
            <a:spLocks noGrp="1"/>
          </p:cNvSpPr>
          <p:nvPr>
            <p:ph type="subTitle" idx="1"/>
          </p:nvPr>
        </p:nvSpPr>
        <p:spPr>
          <a:xfrm>
            <a:off x="3733800" y="6324600"/>
            <a:ext cx="6400800" cy="533400"/>
          </a:xfrm>
        </p:spPr>
        <p:txBody>
          <a:bodyPr>
            <a:normAutofit fontScale="92500" lnSpcReduction="10000"/>
          </a:bodyPr>
          <a:lstStyle/>
          <a:p>
            <a:r>
              <a:rPr lang="en-US" dirty="0">
                <a:solidFill>
                  <a:srgbClr val="FFFF99"/>
                </a:solidFill>
                <a:latin typeface="Edwardian Script ITC" pitchFamily="66" charset="0"/>
              </a:rPr>
              <a:t>By Erika M. Pryor © 2010</a:t>
            </a:r>
          </a:p>
        </p:txBody>
      </p:sp>
      <p:sp>
        <p:nvSpPr>
          <p:cNvPr id="4" name="TextBox 3"/>
          <p:cNvSpPr txBox="1"/>
          <p:nvPr/>
        </p:nvSpPr>
        <p:spPr>
          <a:xfrm>
            <a:off x="381000" y="2971800"/>
            <a:ext cx="9067800" cy="1569660"/>
          </a:xfrm>
          <a:prstGeom prst="rect">
            <a:avLst/>
          </a:prstGeom>
          <a:noFill/>
        </p:spPr>
        <p:txBody>
          <a:bodyPr wrap="square" rtlCol="0">
            <a:spAutoFit/>
          </a:bodyPr>
          <a:lstStyle/>
          <a:p>
            <a:r>
              <a:rPr lang="en-US" sz="9600" dirty="0">
                <a:solidFill>
                  <a:srgbClr val="FFFF99"/>
                </a:solidFill>
                <a:latin typeface="Edwardian Script ITC" pitchFamily="66" charset="0"/>
              </a:rPr>
              <a:t>Theses, &amp;</a:t>
            </a:r>
            <a:r>
              <a:rPr lang="en-US" sz="9600" b="1" dirty="0">
                <a:solidFill>
                  <a:srgbClr val="FFFF99"/>
                </a:solidFill>
                <a:latin typeface="Edwardian Script ITC" pitchFamily="66" charset="0"/>
              </a:rPr>
              <a:t> </a:t>
            </a:r>
            <a:r>
              <a:rPr lang="en-US" sz="9600" dirty="0">
                <a:solidFill>
                  <a:srgbClr val="FFFF99"/>
                </a:solidFill>
                <a:latin typeface="Edwardian Script ITC" pitchFamily="66" charset="0"/>
              </a:rPr>
              <a:t>Conclusions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solidFill>
                  <a:srgbClr val="FFFF99"/>
                </a:solidFill>
                <a:latin typeface="Edwardian Script ITC" pitchFamily="66" charset="0"/>
              </a:rPr>
              <a:t>Building a Conclusion</a:t>
            </a:r>
          </a:p>
        </p:txBody>
      </p:sp>
      <p:sp>
        <p:nvSpPr>
          <p:cNvPr id="3" name="Content Placeholder 2"/>
          <p:cNvSpPr>
            <a:spLocks noGrp="1"/>
          </p:cNvSpPr>
          <p:nvPr>
            <p:ph idx="1"/>
          </p:nvPr>
        </p:nvSpPr>
        <p:spPr/>
        <p:txBody>
          <a:bodyPr>
            <a:normAutofit fontScale="92500" lnSpcReduction="20000"/>
          </a:bodyPr>
          <a:lstStyle/>
          <a:p>
            <a:r>
              <a:rPr lang="en-US" dirty="0">
                <a:solidFill>
                  <a:srgbClr val="FFFF99"/>
                </a:solidFill>
                <a:latin typeface="Times New Roman" pitchFamily="18" charset="0"/>
                <a:cs typeface="Times New Roman" pitchFamily="18" charset="0"/>
              </a:rPr>
              <a:t>A Conclusion is like and introduction is reverse. </a:t>
            </a:r>
          </a:p>
          <a:p>
            <a:r>
              <a:rPr lang="en-US" dirty="0">
                <a:solidFill>
                  <a:srgbClr val="FFFF99"/>
                </a:solidFill>
                <a:latin typeface="Times New Roman" pitchFamily="18" charset="0"/>
                <a:cs typeface="Times New Roman" pitchFamily="18" charset="0"/>
              </a:rPr>
              <a:t>You restate or if necessary expand on your thesis.</a:t>
            </a:r>
          </a:p>
          <a:p>
            <a:r>
              <a:rPr lang="en-US" dirty="0">
                <a:solidFill>
                  <a:srgbClr val="FFFF99"/>
                </a:solidFill>
                <a:latin typeface="Times New Roman" pitchFamily="18" charset="0"/>
                <a:cs typeface="Times New Roman" pitchFamily="18" charset="0"/>
              </a:rPr>
              <a:t>A more effective way to conclude your paper is by discussing the significance of your work.</a:t>
            </a:r>
          </a:p>
          <a:p>
            <a:r>
              <a:rPr lang="en-US" dirty="0">
                <a:solidFill>
                  <a:srgbClr val="FFFF99"/>
                </a:solidFill>
                <a:latin typeface="Times New Roman" pitchFamily="18" charset="0"/>
                <a:cs typeface="Times New Roman" pitchFamily="18" charset="0"/>
              </a:rPr>
              <a:t>You can make a call for further research on your topic, but if you do…</a:t>
            </a:r>
          </a:p>
          <a:p>
            <a:pPr algn="ctr">
              <a:buNone/>
            </a:pPr>
            <a:endParaRPr lang="en-US" dirty="0"/>
          </a:p>
          <a:p>
            <a:pPr algn="ctr">
              <a:buNone/>
            </a:pPr>
            <a:r>
              <a:rPr lang="en-US" sz="4800" b="1" dirty="0">
                <a:solidFill>
                  <a:srgbClr val="FFFF99"/>
                </a:solidFill>
                <a:latin typeface="Times New Roman" pitchFamily="18" charset="0"/>
                <a:cs typeface="Times New Roman" pitchFamily="18" charset="0"/>
              </a:rPr>
              <a:t>MAKE SURE IT HAS NOT ALREADY BEEN DONE!!!!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solidFill>
                  <a:srgbClr val="FFFF99"/>
                </a:solidFill>
                <a:latin typeface="Edwardian Script ITC" pitchFamily="66" charset="0"/>
              </a:rPr>
              <a:t>What to expect…</a:t>
            </a:r>
          </a:p>
        </p:txBody>
      </p:sp>
      <p:sp>
        <p:nvSpPr>
          <p:cNvPr id="3" name="Content Placeholder 2"/>
          <p:cNvSpPr>
            <a:spLocks noGrp="1"/>
          </p:cNvSpPr>
          <p:nvPr>
            <p:ph idx="1"/>
          </p:nvPr>
        </p:nvSpPr>
        <p:spPr/>
        <p:txBody>
          <a:bodyPr/>
          <a:lstStyle/>
          <a:p>
            <a:r>
              <a:rPr lang="en-US" dirty="0">
                <a:solidFill>
                  <a:srgbClr val="FFFF99"/>
                </a:solidFill>
                <a:latin typeface="Times New Roman" pitchFamily="18" charset="0"/>
                <a:cs typeface="Times New Roman" pitchFamily="18" charset="0"/>
              </a:rPr>
              <a:t>Steps to writing an Introduction</a:t>
            </a:r>
          </a:p>
          <a:p>
            <a:r>
              <a:rPr lang="en-US" dirty="0">
                <a:solidFill>
                  <a:srgbClr val="FFFF99"/>
                </a:solidFill>
                <a:latin typeface="Times New Roman" pitchFamily="18" charset="0"/>
                <a:cs typeface="Times New Roman" pitchFamily="18" charset="0"/>
              </a:rPr>
              <a:t>Components of a  Thesis</a:t>
            </a:r>
          </a:p>
          <a:p>
            <a:r>
              <a:rPr lang="en-US" dirty="0">
                <a:solidFill>
                  <a:srgbClr val="FFFF99"/>
                </a:solidFill>
                <a:latin typeface="Times New Roman" pitchFamily="18" charset="0"/>
                <a:cs typeface="Times New Roman" pitchFamily="18" charset="0"/>
              </a:rPr>
              <a:t>Drafting a 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solidFill>
                  <a:srgbClr val="FFFF99"/>
                </a:solidFill>
                <a:latin typeface="Edwardian Script ITC" pitchFamily="66" charset="0"/>
              </a:rPr>
              <a:t>The Attention Getter</a:t>
            </a:r>
          </a:p>
        </p:txBody>
      </p:sp>
      <p:sp>
        <p:nvSpPr>
          <p:cNvPr id="3" name="Content Placeholder 2"/>
          <p:cNvSpPr>
            <a:spLocks noGrp="1"/>
          </p:cNvSpPr>
          <p:nvPr>
            <p:ph idx="1"/>
          </p:nvPr>
        </p:nvSpPr>
        <p:spPr/>
        <p:txBody>
          <a:bodyPr/>
          <a:lstStyle/>
          <a:p>
            <a:r>
              <a:rPr lang="en-US" dirty="0">
                <a:solidFill>
                  <a:srgbClr val="FFFF99"/>
                </a:solidFill>
                <a:latin typeface="Times New Roman" pitchFamily="18" charset="0"/>
                <a:cs typeface="Times New Roman" pitchFamily="18" charset="0"/>
              </a:rPr>
              <a:t>There are many ways to begin an introduction:</a:t>
            </a:r>
          </a:p>
          <a:p>
            <a:pPr lvl="1"/>
            <a:r>
              <a:rPr lang="en-US" dirty="0">
                <a:solidFill>
                  <a:srgbClr val="FFFF99"/>
                </a:solidFill>
                <a:latin typeface="Times New Roman" pitchFamily="18" charset="0"/>
                <a:cs typeface="Times New Roman" pitchFamily="18" charset="0"/>
              </a:rPr>
              <a:t>Quotation</a:t>
            </a:r>
          </a:p>
          <a:p>
            <a:pPr lvl="1"/>
            <a:r>
              <a:rPr lang="en-US" dirty="0">
                <a:solidFill>
                  <a:srgbClr val="FFFF99"/>
                </a:solidFill>
                <a:latin typeface="Times New Roman" pitchFamily="18" charset="0"/>
                <a:cs typeface="Times New Roman" pitchFamily="18" charset="0"/>
              </a:rPr>
              <a:t>Historical Review</a:t>
            </a:r>
          </a:p>
          <a:p>
            <a:pPr lvl="1"/>
            <a:r>
              <a:rPr lang="en-US" dirty="0">
                <a:solidFill>
                  <a:srgbClr val="FFFF99"/>
                </a:solidFill>
                <a:latin typeface="Times New Roman" pitchFamily="18" charset="0"/>
                <a:cs typeface="Times New Roman" pitchFamily="18" charset="0"/>
              </a:rPr>
              <a:t>Review of a controversy</a:t>
            </a:r>
          </a:p>
          <a:p>
            <a:pPr lvl="1"/>
            <a:r>
              <a:rPr lang="en-US" dirty="0">
                <a:solidFill>
                  <a:srgbClr val="FFFF99"/>
                </a:solidFill>
                <a:latin typeface="Times New Roman" pitchFamily="18" charset="0"/>
                <a:cs typeface="Times New Roman" pitchFamily="18" charset="0"/>
              </a:rPr>
              <a:t>Anecdote and illustration</a:t>
            </a:r>
          </a:p>
          <a:p>
            <a:pPr lvl="1"/>
            <a:r>
              <a:rPr lang="en-US" dirty="0">
                <a:solidFill>
                  <a:srgbClr val="FFFF99"/>
                </a:solidFill>
                <a:latin typeface="Times New Roman" pitchFamily="18" charset="0"/>
                <a:cs typeface="Times New Roman" pitchFamily="18" charset="0"/>
              </a:rPr>
              <a:t>Question</a:t>
            </a:r>
          </a:p>
          <a:p>
            <a:pPr lvl="1"/>
            <a:r>
              <a:rPr lang="en-US" dirty="0">
                <a:solidFill>
                  <a:srgbClr val="FFFF99"/>
                </a:solidFill>
                <a:latin typeface="Times New Roman" pitchFamily="18" charset="0"/>
                <a:cs typeface="Times New Roman" pitchFamily="18" charset="0"/>
              </a:rPr>
              <a:t>Statement of Thesis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364163"/>
          </a:xfrm>
        </p:spPr>
        <p:txBody>
          <a:bodyPr/>
          <a:lstStyle/>
          <a:p>
            <a:pPr algn="ctr">
              <a:buNone/>
            </a:pPr>
            <a:r>
              <a:rPr lang="en-US" sz="8000" dirty="0">
                <a:solidFill>
                  <a:srgbClr val="FFFF99"/>
                </a:solidFill>
                <a:latin typeface="Times New Roman" pitchFamily="18" charset="0"/>
                <a:cs typeface="Times New Roman" pitchFamily="18" charset="0"/>
              </a:rPr>
              <a:t>Once you have the attention of your reader, you must keep it, but how?</a:t>
            </a:r>
          </a:p>
          <a:p>
            <a:pPr algn="ctr">
              <a:buNone/>
            </a:pP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solidFill>
                  <a:srgbClr val="FFFF99"/>
                </a:solidFill>
                <a:latin typeface="Edwardian Script ITC" pitchFamily="66" charset="0"/>
              </a:rPr>
              <a:t>The Meat</a:t>
            </a:r>
          </a:p>
        </p:txBody>
      </p:sp>
      <p:sp>
        <p:nvSpPr>
          <p:cNvPr id="3" name="Content Placeholder 2"/>
          <p:cNvSpPr>
            <a:spLocks noGrp="1"/>
          </p:cNvSpPr>
          <p:nvPr>
            <p:ph idx="1"/>
          </p:nvPr>
        </p:nvSpPr>
        <p:spPr/>
        <p:txBody>
          <a:bodyPr/>
          <a:lstStyle/>
          <a:p>
            <a:r>
              <a:rPr lang="en-US" dirty="0">
                <a:solidFill>
                  <a:srgbClr val="FFFF99"/>
                </a:solidFill>
                <a:latin typeface="Times New Roman" pitchFamily="18" charset="0"/>
                <a:cs typeface="Times New Roman" pitchFamily="18" charset="0"/>
              </a:rPr>
              <a:t>The meat of the essay is going to be your Thesis and how you deliver the importance of that thesis in your body paragraphs.</a:t>
            </a:r>
          </a:p>
          <a:p>
            <a:r>
              <a:rPr lang="en-US" dirty="0">
                <a:solidFill>
                  <a:srgbClr val="FFFF99"/>
                </a:solidFill>
                <a:latin typeface="Times New Roman" pitchFamily="18" charset="0"/>
                <a:cs typeface="Times New Roman" pitchFamily="18" charset="0"/>
              </a:rPr>
              <a:t>The thesis is an assertion about the content of your essay. It shows what the content is, how it works, what it means, if it is valuable, if action should be taken,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solidFill>
                  <a:srgbClr val="FFFF99"/>
                </a:solidFill>
                <a:latin typeface="Edwardian Script ITC" pitchFamily="66" charset="0"/>
              </a:rPr>
              <a:t>Components of a Thesis</a:t>
            </a:r>
          </a:p>
        </p:txBody>
      </p:sp>
      <p:sp>
        <p:nvSpPr>
          <p:cNvPr id="3" name="Content Placeholder 2"/>
          <p:cNvSpPr>
            <a:spLocks noGrp="1"/>
          </p:cNvSpPr>
          <p:nvPr>
            <p:ph idx="1"/>
          </p:nvPr>
        </p:nvSpPr>
        <p:spPr/>
        <p:txBody>
          <a:bodyPr/>
          <a:lstStyle/>
          <a:p>
            <a:r>
              <a:rPr lang="en-US" dirty="0">
                <a:solidFill>
                  <a:srgbClr val="FFFF99"/>
                </a:solidFill>
                <a:latin typeface="Times New Roman" pitchFamily="18" charset="0"/>
                <a:cs typeface="Times New Roman" pitchFamily="18" charset="0"/>
              </a:rPr>
              <a:t>SVA- the thesis contains a subject and a predicated that makes an assertion about the Topic. </a:t>
            </a:r>
          </a:p>
          <a:p>
            <a:r>
              <a:rPr lang="en-US" dirty="0">
                <a:solidFill>
                  <a:srgbClr val="FFFF99"/>
                </a:solidFill>
                <a:latin typeface="Times New Roman" pitchFamily="18" charset="0"/>
                <a:cs typeface="Times New Roman" pitchFamily="18" charset="0"/>
              </a:rPr>
              <a:t>The more general your subject the more complex the assertion. The broadest thesis requires book length treatment.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FFFF99"/>
                </a:solidFill>
                <a:latin typeface="Edwardian Script ITC" pitchFamily="66" charset="0"/>
              </a:rPr>
              <a:t>Components of a Thesis</a:t>
            </a:r>
            <a:br>
              <a:rPr lang="en-US" sz="6000" dirty="0">
                <a:solidFill>
                  <a:srgbClr val="FFFF99"/>
                </a:solidFill>
                <a:latin typeface="Edwardian Script ITC" pitchFamily="66" charset="0"/>
              </a:rPr>
            </a:br>
            <a:r>
              <a:rPr lang="en-US" sz="6000" dirty="0">
                <a:solidFill>
                  <a:srgbClr val="FFFF99"/>
                </a:solidFill>
                <a:latin typeface="Edwardian Script ITC" pitchFamily="66" charset="0"/>
              </a:rPr>
              <a:t>making and assertion</a:t>
            </a:r>
          </a:p>
        </p:txBody>
      </p:sp>
      <p:sp>
        <p:nvSpPr>
          <p:cNvPr id="3" name="Content Placeholder 2"/>
          <p:cNvSpPr>
            <a:spLocks noGrp="1"/>
          </p:cNvSpPr>
          <p:nvPr>
            <p:ph idx="1"/>
          </p:nvPr>
        </p:nvSpPr>
        <p:spPr/>
        <p:txBody>
          <a:bodyPr>
            <a:normAutofit lnSpcReduction="10000"/>
          </a:bodyPr>
          <a:lstStyle/>
          <a:p>
            <a:r>
              <a:rPr lang="en-US" dirty="0">
                <a:solidFill>
                  <a:srgbClr val="FFFF99"/>
                </a:solidFill>
                <a:latin typeface="Times New Roman" pitchFamily="18" charset="0"/>
                <a:cs typeface="Times New Roman" pitchFamily="18" charset="0"/>
              </a:rPr>
              <a:t>After researching the topic and brainstorming you will be knowledgeable enough to have something to say based on what you’ve researched and your personal thoughts.</a:t>
            </a:r>
          </a:p>
          <a:p>
            <a:r>
              <a:rPr lang="en-US" dirty="0">
                <a:solidFill>
                  <a:srgbClr val="FFFF99"/>
                </a:solidFill>
                <a:latin typeface="Times New Roman" pitchFamily="18" charset="0"/>
                <a:cs typeface="Times New Roman" pitchFamily="18" charset="0"/>
              </a:rPr>
              <a:t>Once this process is done, you should have what is called a working thesis(</a:t>
            </a:r>
            <a:r>
              <a:rPr lang="en-US" dirty="0" err="1">
                <a:solidFill>
                  <a:srgbClr val="FFFF99"/>
                </a:solidFill>
                <a:latin typeface="Times New Roman" pitchFamily="18" charset="0"/>
                <a:cs typeface="Times New Roman" pitchFamily="18" charset="0"/>
              </a:rPr>
              <a:t>es</a:t>
            </a:r>
            <a:r>
              <a:rPr lang="en-US" dirty="0">
                <a:solidFill>
                  <a:srgbClr val="FFFF99"/>
                </a:solidFill>
                <a:latin typeface="Times New Roman" pitchFamily="18" charset="0"/>
                <a:cs typeface="Times New Roman" pitchFamily="18" charset="0"/>
              </a:rPr>
              <a:t>). It is a working thesis because you have not based a paper on it/ them.</a:t>
            </a:r>
          </a:p>
          <a:p>
            <a:r>
              <a:rPr lang="en-US" dirty="0">
                <a:solidFill>
                  <a:srgbClr val="FFFF99"/>
                </a:solidFill>
                <a:latin typeface="Times New Roman" pitchFamily="18" charset="0"/>
                <a:cs typeface="Times New Roman" pitchFamily="18" charset="0"/>
              </a:rPr>
              <a:t>A working thesis helps you focus your ideas.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FFFF99"/>
                </a:solidFill>
                <a:latin typeface="Edwardian Script ITC" pitchFamily="66" charset="0"/>
              </a:rPr>
              <a:t>Components of a thesis</a:t>
            </a:r>
            <a:br>
              <a:rPr lang="en-US" sz="6000" dirty="0">
                <a:solidFill>
                  <a:srgbClr val="FFFF99"/>
                </a:solidFill>
                <a:latin typeface="Edwardian Script ITC" pitchFamily="66" charset="0"/>
              </a:rPr>
            </a:br>
            <a:r>
              <a:rPr lang="en-US" sz="6000" dirty="0">
                <a:solidFill>
                  <a:srgbClr val="FFFF99"/>
                </a:solidFill>
                <a:latin typeface="Edwardian Script ITC" pitchFamily="66" charset="0"/>
              </a:rPr>
              <a:t>Using the Thesis to plan a Structure</a:t>
            </a:r>
          </a:p>
        </p:txBody>
      </p:sp>
      <p:sp>
        <p:nvSpPr>
          <p:cNvPr id="3" name="Content Placeholder 2"/>
          <p:cNvSpPr>
            <a:spLocks noGrp="1"/>
          </p:cNvSpPr>
          <p:nvPr>
            <p:ph idx="1"/>
          </p:nvPr>
        </p:nvSpPr>
        <p:spPr>
          <a:xfrm>
            <a:off x="457200" y="1981200"/>
            <a:ext cx="8229600" cy="4525963"/>
          </a:xfrm>
        </p:spPr>
        <p:txBody>
          <a:bodyPr>
            <a:normAutofit lnSpcReduction="10000"/>
          </a:bodyPr>
          <a:lstStyle/>
          <a:p>
            <a:r>
              <a:rPr lang="en-US" dirty="0">
                <a:solidFill>
                  <a:srgbClr val="FFFF99"/>
                </a:solidFill>
                <a:latin typeface="Times New Roman" pitchFamily="18" charset="0"/>
                <a:cs typeface="Times New Roman" pitchFamily="18" charset="0"/>
              </a:rPr>
              <a:t>The structure of your paper flows from your thesis.</a:t>
            </a:r>
          </a:p>
          <a:p>
            <a:r>
              <a:rPr lang="en-US" dirty="0">
                <a:solidFill>
                  <a:srgbClr val="FFFF99"/>
                </a:solidFill>
                <a:latin typeface="Times New Roman" pitchFamily="18" charset="0"/>
                <a:cs typeface="Times New Roman" pitchFamily="18" charset="0"/>
              </a:rPr>
              <a:t>Depending on the level of depth of your thesis you must explain each level. </a:t>
            </a:r>
          </a:p>
          <a:p>
            <a:r>
              <a:rPr lang="en-US" dirty="0">
                <a:solidFill>
                  <a:srgbClr val="FFFF99"/>
                </a:solidFill>
                <a:latin typeface="Times New Roman" pitchFamily="18" charset="0"/>
                <a:cs typeface="Times New Roman" pitchFamily="18" charset="0"/>
              </a:rPr>
              <a:t>Your thesis can help you plan your paper and include a section for each topic</a:t>
            </a:r>
          </a:p>
          <a:p>
            <a:pPr algn="ctr">
              <a:buNone/>
            </a:pPr>
            <a:r>
              <a:rPr lang="en-US" sz="8800" dirty="0">
                <a:solidFill>
                  <a:srgbClr val="FFFF99"/>
                </a:solidFill>
                <a:latin typeface="Edwardian Script ITC" pitchFamily="66" charset="0"/>
                <a:cs typeface="Times New Roman" pitchFamily="18" charset="0"/>
              </a:rPr>
              <a:t>For Example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solidFill>
                  <a:srgbClr val="FFFF99"/>
                </a:solidFill>
                <a:latin typeface="Edwardian Script ITC" pitchFamily="66" charset="0"/>
              </a:rPr>
              <a:t>Example</a:t>
            </a:r>
          </a:p>
        </p:txBody>
      </p:sp>
      <p:sp>
        <p:nvSpPr>
          <p:cNvPr id="3" name="Content Placeholder 2"/>
          <p:cNvSpPr>
            <a:spLocks noGrp="1"/>
          </p:cNvSpPr>
          <p:nvPr>
            <p:ph idx="1"/>
          </p:nvPr>
        </p:nvSpPr>
        <p:spPr/>
        <p:txBody>
          <a:bodyPr>
            <a:normAutofit fontScale="77500" lnSpcReduction="20000"/>
          </a:bodyPr>
          <a:lstStyle/>
          <a:p>
            <a:pPr algn="ctr">
              <a:buNone/>
            </a:pPr>
            <a:r>
              <a:rPr lang="en-US" dirty="0">
                <a:solidFill>
                  <a:srgbClr val="FFFF99"/>
                </a:solidFill>
                <a:latin typeface="Times New Roman" pitchFamily="18" charset="0"/>
                <a:cs typeface="Times New Roman" pitchFamily="18" charset="0"/>
              </a:rPr>
              <a:t>The bonds between artist and audience are so strong that even in the artist’s commercialized state,  their loyal fans will support them. Rap was once the voice of the ghetto people who needed a way out and all they had were their lyrics and their rhymes. Perhaps one day Rap will return as the voice of black people; until then, audiences will have to keep listening, sorting through the good, the bad and the ugly and waiting to see what Rap is going to do next. There is no longer a political message; nor, is there a plausible solution to the dangers in black neighborhoods. There is only money, violence, and status. The disappearance of morals leaves the true meaning and nature of Rap behind, in the depths of the soul of the artist who “flows” while increasing the commercial bottom line.  </a:t>
            </a:r>
          </a:p>
          <a:p>
            <a:pPr>
              <a:buNone/>
            </a:pPr>
            <a:endParaRPr lang="en-US" dirty="0">
              <a:solidFill>
                <a:srgbClr val="FFFF99"/>
              </a:solidFill>
            </a:endParaRPr>
          </a:p>
          <a:p>
            <a:pPr>
              <a:buNone/>
            </a:pPr>
            <a:endParaRPr lang="en-US" dirty="0">
              <a:solidFill>
                <a:srgbClr val="FFFF99"/>
              </a:solidFill>
            </a:endParaRPr>
          </a:p>
        </p:txBody>
      </p:sp>
      <p:sp>
        <p:nvSpPr>
          <p:cNvPr id="4" name="TextBox 3"/>
          <p:cNvSpPr txBox="1"/>
          <p:nvPr/>
        </p:nvSpPr>
        <p:spPr>
          <a:xfrm>
            <a:off x="609600" y="6324600"/>
            <a:ext cx="8534400" cy="369332"/>
          </a:xfrm>
          <a:prstGeom prst="rect">
            <a:avLst/>
          </a:prstGeom>
          <a:noFill/>
        </p:spPr>
        <p:txBody>
          <a:bodyPr wrap="square" rtlCol="0">
            <a:spAutoFit/>
          </a:bodyPr>
          <a:lstStyle/>
          <a:p>
            <a:pPr algn="r">
              <a:buNone/>
            </a:pPr>
            <a:r>
              <a:rPr lang="en-US" dirty="0">
                <a:solidFill>
                  <a:srgbClr val="FFFF99"/>
                </a:solidFill>
              </a:rPr>
              <a:t>Erika M. Pryor “Hip Hop Lyrics: How Their Influences Shape Generations”©2008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539</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Edwardian Script ITC</vt:lpstr>
      <vt:lpstr>Times New Roman</vt:lpstr>
      <vt:lpstr>Office Theme</vt:lpstr>
      <vt:lpstr>Introductions, </vt:lpstr>
      <vt:lpstr>What to expect…</vt:lpstr>
      <vt:lpstr>The Attention Getter</vt:lpstr>
      <vt:lpstr>PowerPoint Presentation</vt:lpstr>
      <vt:lpstr>The Meat</vt:lpstr>
      <vt:lpstr>Components of a Thesis</vt:lpstr>
      <vt:lpstr>Components of a Thesis making and assertion</vt:lpstr>
      <vt:lpstr>Components of a thesis Using the Thesis to plan a Structure</vt:lpstr>
      <vt:lpstr>Example</vt:lpstr>
      <vt:lpstr>Building a 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theses, &amp; conclusions</dc:title>
  <dc:creator>Erika M. Pryor</dc:creator>
  <cp:lastModifiedBy>ERIKA  PRYOR</cp:lastModifiedBy>
  <cp:revision>16</cp:revision>
  <dcterms:created xsi:type="dcterms:W3CDTF">2011-04-02T12:52:13Z</dcterms:created>
  <dcterms:modified xsi:type="dcterms:W3CDTF">2019-10-07T12:02:57Z</dcterms:modified>
</cp:coreProperties>
</file>