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70" r:id="rId6"/>
    <p:sldId id="261" r:id="rId7"/>
    <p:sldId id="269" r:id="rId8"/>
    <p:sldId id="268" r:id="rId9"/>
    <p:sldId id="263" r:id="rId10"/>
    <p:sldId id="271"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DACD71C-03D5-42D5-A1CA-4B3E74D35E6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655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D71C-03D5-42D5-A1CA-4B3E74D35E6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4283410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D71C-03D5-42D5-A1CA-4B3E74D35E6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026621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ACD71C-03D5-42D5-A1CA-4B3E74D35E6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239688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ACD71C-03D5-42D5-A1CA-4B3E74D35E6A}" type="datetimeFigureOut">
              <a:rPr lang="en-US" smtClean="0"/>
              <a:t>8/27/2019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6073125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ACD71C-03D5-42D5-A1CA-4B3E74D35E6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563652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ACD71C-03D5-42D5-A1CA-4B3E74D35E6A}" type="datetimeFigureOut">
              <a:rPr lang="en-US" smtClean="0"/>
              <a:t>8/27/2019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042189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ACD71C-03D5-42D5-A1CA-4B3E74D35E6A}" type="datetimeFigureOut">
              <a:rPr lang="en-US" smtClean="0"/>
              <a:t>8/27/2019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5878651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ACD71C-03D5-42D5-A1CA-4B3E74D35E6A}" type="datetimeFigureOut">
              <a:rPr lang="en-US" smtClean="0"/>
              <a:t>8/27/2019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1748470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CD71C-03D5-42D5-A1CA-4B3E74D35E6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842152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ACD71C-03D5-42D5-A1CA-4B3E74D35E6A}" type="datetimeFigureOut">
              <a:rPr lang="en-US" smtClean="0"/>
              <a:t>8/27/2019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EAABD6-D0D8-4582-92F3-FB9837DB97D4}" type="slidenum">
              <a:rPr lang="en-US" smtClean="0"/>
              <a:t>‹#›</a:t>
            </a:fld>
            <a:endParaRPr lang="en-US"/>
          </a:p>
        </p:txBody>
      </p:sp>
    </p:spTree>
    <p:extLst>
      <p:ext uri="{BB962C8B-B14F-4D97-AF65-F5344CB8AC3E}">
        <p14:creationId xmlns:p14="http://schemas.microsoft.com/office/powerpoint/2010/main" val="3089155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ACD71C-03D5-42D5-A1CA-4B3E74D35E6A}" type="datetimeFigureOut">
              <a:rPr lang="en-US" smtClean="0"/>
              <a:t>8/27/2019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AABD6-D0D8-4582-92F3-FB9837DB97D4}" type="slidenum">
              <a:rPr lang="en-US" smtClean="0"/>
              <a:t>‹#›</a:t>
            </a:fld>
            <a:endParaRPr lang="en-US"/>
          </a:p>
        </p:txBody>
      </p:sp>
    </p:spTree>
    <p:extLst>
      <p:ext uri="{BB962C8B-B14F-4D97-AF65-F5344CB8AC3E}">
        <p14:creationId xmlns:p14="http://schemas.microsoft.com/office/powerpoint/2010/main" val="715207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C2562-7056-4E90-A09C-E22E6E92BE2A}"/>
              </a:ext>
            </a:extLst>
          </p:cNvPr>
          <p:cNvSpPr>
            <a:spLocks noGrp="1"/>
          </p:cNvSpPr>
          <p:nvPr>
            <p:ph type="title"/>
          </p:nvPr>
        </p:nvSpPr>
        <p:spPr/>
        <p:txBody>
          <a:bodyPr/>
          <a:lstStyle/>
          <a:p>
            <a:r>
              <a:rPr lang="en-US" dirty="0"/>
              <a:t>Purpose of Interactive Journal</a:t>
            </a:r>
          </a:p>
        </p:txBody>
      </p:sp>
      <p:sp>
        <p:nvSpPr>
          <p:cNvPr id="3" name="Content Placeholder 2">
            <a:extLst>
              <a:ext uri="{FF2B5EF4-FFF2-40B4-BE49-F238E27FC236}">
                <a16:creationId xmlns:a16="http://schemas.microsoft.com/office/drawing/2014/main" id="{F40E9880-067D-4CDF-A8E9-220106D6D510}"/>
              </a:ext>
            </a:extLst>
          </p:cNvPr>
          <p:cNvSpPr>
            <a:spLocks noGrp="1"/>
          </p:cNvSpPr>
          <p:nvPr>
            <p:ph idx="1"/>
          </p:nvPr>
        </p:nvSpPr>
        <p:spPr/>
        <p:txBody>
          <a:bodyPr/>
          <a:lstStyle/>
          <a:p>
            <a:pPr marL="0" indent="0">
              <a:buNone/>
            </a:pPr>
            <a:r>
              <a:rPr lang="en-US" sz="2400" b="1" dirty="0"/>
              <a:t>The INJ is a portfolio for scholarly success.</a:t>
            </a:r>
          </a:p>
          <a:p>
            <a:pPr marL="0" indent="0">
              <a:buNone/>
            </a:pPr>
            <a:r>
              <a:rPr lang="en-US" dirty="0"/>
              <a:t>The purpose of the Interactive Journal is to enable students to be creative, independent thinkers and writers. Interactive notebooks are used for class notes as well as for other activities where the student will be asked to express his/her own ideas and process the information presented in class.</a:t>
            </a:r>
          </a:p>
          <a:p>
            <a:endParaRPr lang="en-US" dirty="0"/>
          </a:p>
        </p:txBody>
      </p:sp>
    </p:spTree>
    <p:extLst>
      <p:ext uri="{BB962C8B-B14F-4D97-AF65-F5344CB8AC3E}">
        <p14:creationId xmlns:p14="http://schemas.microsoft.com/office/powerpoint/2010/main" val="3800134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interactive journal contd. </a:t>
            </a:r>
            <a:br>
              <a:rPr lang="en-US" dirty="0"/>
            </a:br>
            <a:r>
              <a:rPr lang="en-US" sz="4000" dirty="0"/>
              <a:t>Goals Sheet Examples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2063" y="1690688"/>
            <a:ext cx="4199791" cy="3757232"/>
          </a:xfrm>
          <a:prstGeom prst="rect">
            <a:avLst/>
          </a:prstGeom>
        </p:spPr>
      </p:pic>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81014" y="2129990"/>
            <a:ext cx="3147986" cy="3946729"/>
          </a:xfr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95246" y="2444964"/>
            <a:ext cx="3870570" cy="2640249"/>
          </a:xfrm>
          <a:prstGeom prst="rect">
            <a:avLst/>
          </a:prstGeom>
        </p:spPr>
      </p:pic>
    </p:spTree>
    <p:extLst>
      <p:ext uri="{BB962C8B-B14F-4D97-AF65-F5344CB8AC3E}">
        <p14:creationId xmlns:p14="http://schemas.microsoft.com/office/powerpoint/2010/main" val="1764211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B19C7-9090-4B4F-8CF4-14505E8BD122}"/>
              </a:ext>
            </a:extLst>
          </p:cNvPr>
          <p:cNvSpPr>
            <a:spLocks noGrp="1"/>
          </p:cNvSpPr>
          <p:nvPr>
            <p:ph type="title"/>
          </p:nvPr>
        </p:nvSpPr>
        <p:spPr>
          <a:xfrm>
            <a:off x="685800" y="220133"/>
            <a:ext cx="10131425" cy="1456267"/>
          </a:xfrm>
        </p:spPr>
        <p:txBody>
          <a:bodyPr/>
          <a:lstStyle/>
          <a:p>
            <a:r>
              <a:rPr lang="en-US" dirty="0"/>
              <a:t>Setting up interactive journal contd.</a:t>
            </a:r>
          </a:p>
        </p:txBody>
      </p:sp>
      <p:sp>
        <p:nvSpPr>
          <p:cNvPr id="3" name="Text Placeholder 2">
            <a:extLst>
              <a:ext uri="{FF2B5EF4-FFF2-40B4-BE49-F238E27FC236}">
                <a16:creationId xmlns:a16="http://schemas.microsoft.com/office/drawing/2014/main" id="{0705B345-DBB2-4C27-A5BB-F135039F5B1D}"/>
              </a:ext>
            </a:extLst>
          </p:cNvPr>
          <p:cNvSpPr>
            <a:spLocks noGrp="1"/>
          </p:cNvSpPr>
          <p:nvPr>
            <p:ph type="body" idx="1"/>
          </p:nvPr>
        </p:nvSpPr>
        <p:spPr>
          <a:xfrm>
            <a:off x="874854" y="1283262"/>
            <a:ext cx="4996923" cy="576262"/>
          </a:xfrm>
        </p:spPr>
        <p:txBody>
          <a:bodyPr>
            <a:normAutofit/>
          </a:bodyPr>
          <a:lstStyle/>
          <a:p>
            <a:r>
              <a:rPr lang="en-US" dirty="0"/>
              <a:t>Left Side: Journal Expectations  </a:t>
            </a:r>
          </a:p>
        </p:txBody>
      </p:sp>
      <p:sp>
        <p:nvSpPr>
          <p:cNvPr id="4" name="Content Placeholder 3">
            <a:extLst>
              <a:ext uri="{FF2B5EF4-FFF2-40B4-BE49-F238E27FC236}">
                <a16:creationId xmlns:a16="http://schemas.microsoft.com/office/drawing/2014/main" id="{FCDA196E-60A7-4AEE-9BCE-5467586E276B}"/>
              </a:ext>
            </a:extLst>
          </p:cNvPr>
          <p:cNvSpPr>
            <a:spLocks noGrp="1"/>
          </p:cNvSpPr>
          <p:nvPr>
            <p:ph sz="half" idx="2"/>
          </p:nvPr>
        </p:nvSpPr>
        <p:spPr>
          <a:xfrm>
            <a:off x="685800" y="1960685"/>
            <a:ext cx="4996923" cy="4615961"/>
          </a:xfrm>
        </p:spPr>
        <p:txBody>
          <a:bodyPr>
            <a:normAutofit fontScale="85000" lnSpcReduction="20000"/>
          </a:bodyPr>
          <a:lstStyle/>
          <a:p>
            <a:pPr lvl="0"/>
            <a:r>
              <a:rPr lang="en-US" dirty="0"/>
              <a:t>Must be kept up-to-date</a:t>
            </a:r>
          </a:p>
          <a:p>
            <a:pPr lvl="0"/>
            <a:r>
              <a:rPr lang="en-US" dirty="0"/>
              <a:t>Must contain all notes and classwork assignments</a:t>
            </a:r>
          </a:p>
          <a:p>
            <a:pPr lvl="0"/>
            <a:r>
              <a:rPr lang="en-US" dirty="0"/>
              <a:t>Must be kept organized.</a:t>
            </a:r>
          </a:p>
          <a:p>
            <a:pPr lvl="0"/>
            <a:r>
              <a:rPr lang="en-US" dirty="0"/>
              <a:t>All pages must remain secured within the notebook. Use glue or tape if necessary</a:t>
            </a:r>
          </a:p>
          <a:p>
            <a:pPr lvl="0"/>
            <a:r>
              <a:rPr lang="en-US" dirty="0"/>
              <a:t>No ripped out pages or torn corners</a:t>
            </a:r>
          </a:p>
          <a:p>
            <a:pPr lvl="0"/>
            <a:r>
              <a:rPr lang="en-US" dirty="0"/>
              <a:t>Notebook should only be used in this class </a:t>
            </a:r>
            <a:r>
              <a:rPr lang="en-US" b="1" dirty="0"/>
              <a:t>(No other classes)</a:t>
            </a:r>
            <a:endParaRPr lang="en-US" dirty="0"/>
          </a:p>
          <a:p>
            <a:pPr lvl="0"/>
            <a:r>
              <a:rPr lang="en-US" dirty="0"/>
              <a:t>Dates and lesson titles must be listed in the Table of Contents along with the corresponding page number</a:t>
            </a:r>
          </a:p>
          <a:p>
            <a:pPr lvl="0"/>
            <a:r>
              <a:rPr lang="en-US" dirty="0"/>
              <a:t>Journals must express creativity</a:t>
            </a:r>
          </a:p>
        </p:txBody>
      </p:sp>
      <p:sp>
        <p:nvSpPr>
          <p:cNvPr id="5" name="Text Placeholder 4">
            <a:extLst>
              <a:ext uri="{FF2B5EF4-FFF2-40B4-BE49-F238E27FC236}">
                <a16:creationId xmlns:a16="http://schemas.microsoft.com/office/drawing/2014/main" id="{EA7CA6C8-14BA-4545-9EE2-5FAAF1AC2713}"/>
              </a:ext>
            </a:extLst>
          </p:cNvPr>
          <p:cNvSpPr>
            <a:spLocks noGrp="1"/>
          </p:cNvSpPr>
          <p:nvPr>
            <p:ph type="body" sz="quarter" idx="3"/>
          </p:nvPr>
        </p:nvSpPr>
        <p:spPr>
          <a:xfrm>
            <a:off x="6060831" y="1283262"/>
            <a:ext cx="4995334" cy="576262"/>
          </a:xfrm>
        </p:spPr>
        <p:txBody>
          <a:bodyPr/>
          <a:lstStyle/>
          <a:p>
            <a:r>
              <a:rPr lang="en-US" dirty="0"/>
              <a:t>Right Side:  Assignment Calendar</a:t>
            </a:r>
          </a:p>
        </p:txBody>
      </p:sp>
      <p:sp>
        <p:nvSpPr>
          <p:cNvPr id="6" name="Content Placeholder 5">
            <a:extLst>
              <a:ext uri="{FF2B5EF4-FFF2-40B4-BE49-F238E27FC236}">
                <a16:creationId xmlns:a16="http://schemas.microsoft.com/office/drawing/2014/main" id="{FB472FAD-08FE-46EA-8587-AB491A9348FF}"/>
              </a:ext>
            </a:extLst>
          </p:cNvPr>
          <p:cNvSpPr>
            <a:spLocks noGrp="1"/>
          </p:cNvSpPr>
          <p:nvPr>
            <p:ph sz="quarter" idx="4"/>
          </p:nvPr>
        </p:nvSpPr>
        <p:spPr>
          <a:xfrm>
            <a:off x="5821891" y="2042647"/>
            <a:ext cx="4995334" cy="4393321"/>
          </a:xfrm>
        </p:spPr>
        <p:txBody>
          <a:bodyPr>
            <a:normAutofit fontScale="77500" lnSpcReduction="20000"/>
          </a:bodyPr>
          <a:lstStyle/>
          <a:p>
            <a:r>
              <a:rPr lang="en-US" dirty="0"/>
              <a:t>On the top of this page you write: Table of Contents.</a:t>
            </a:r>
          </a:p>
          <a:p>
            <a:r>
              <a:rPr lang="en-US" dirty="0"/>
              <a:t>Using a ruler measure 1 inch from left margin. Draw a straight line vertically.</a:t>
            </a:r>
          </a:p>
          <a:p>
            <a:r>
              <a:rPr lang="en-US" dirty="0"/>
              <a:t>At the far right margin, draw a line directly over the pink line.</a:t>
            </a:r>
          </a:p>
          <a:p>
            <a:r>
              <a:rPr lang="en-US" dirty="0"/>
              <a:t>On the first line and first box write: Date Assigned</a:t>
            </a:r>
          </a:p>
          <a:p>
            <a:r>
              <a:rPr lang="en-US" dirty="0"/>
              <a:t>In the next box write: Assignment</a:t>
            </a:r>
          </a:p>
          <a:p>
            <a:r>
              <a:rPr lang="en-US" dirty="0"/>
              <a:t>In the last box write: Due Date</a:t>
            </a:r>
          </a:p>
          <a:p>
            <a:r>
              <a:rPr lang="en-US" dirty="0"/>
              <a:t>You will list all homework, important dates and general assignments on this page. This way you will have ready access to your weekly assignments, homework assignments and due dates. </a:t>
            </a:r>
          </a:p>
        </p:txBody>
      </p:sp>
    </p:spTree>
    <p:extLst>
      <p:ext uri="{BB962C8B-B14F-4D97-AF65-F5344CB8AC3E}">
        <p14:creationId xmlns:p14="http://schemas.microsoft.com/office/powerpoint/2010/main" val="3626785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DD1EA-C47E-46C5-B62A-D675AAC186DC}"/>
              </a:ext>
            </a:extLst>
          </p:cNvPr>
          <p:cNvSpPr>
            <a:spLocks noGrp="1"/>
          </p:cNvSpPr>
          <p:nvPr>
            <p:ph type="title"/>
          </p:nvPr>
        </p:nvSpPr>
        <p:spPr/>
        <p:txBody>
          <a:bodyPr/>
          <a:lstStyle/>
          <a:p>
            <a:r>
              <a:rPr lang="en-US" dirty="0"/>
              <a:t>Setting up interactive journal contd.</a:t>
            </a:r>
          </a:p>
        </p:txBody>
      </p:sp>
      <p:sp>
        <p:nvSpPr>
          <p:cNvPr id="3" name="Text Placeholder 2">
            <a:extLst>
              <a:ext uri="{FF2B5EF4-FFF2-40B4-BE49-F238E27FC236}">
                <a16:creationId xmlns:a16="http://schemas.microsoft.com/office/drawing/2014/main" id="{2D15646D-BE8E-40EC-A2FE-9BBB1AD7BA39}"/>
              </a:ext>
            </a:extLst>
          </p:cNvPr>
          <p:cNvSpPr>
            <a:spLocks noGrp="1"/>
          </p:cNvSpPr>
          <p:nvPr>
            <p:ph type="body" idx="1"/>
          </p:nvPr>
        </p:nvSpPr>
        <p:spPr>
          <a:xfrm>
            <a:off x="839788" y="1168462"/>
            <a:ext cx="5157787" cy="823912"/>
          </a:xfrm>
        </p:spPr>
        <p:txBody>
          <a:bodyPr/>
          <a:lstStyle/>
          <a:p>
            <a:r>
              <a:rPr lang="en-US" dirty="0"/>
              <a:t>Left Side: Assignment Calendar</a:t>
            </a:r>
          </a:p>
        </p:txBody>
      </p:sp>
      <p:sp>
        <p:nvSpPr>
          <p:cNvPr id="4" name="Content Placeholder 3">
            <a:extLst>
              <a:ext uri="{FF2B5EF4-FFF2-40B4-BE49-F238E27FC236}">
                <a16:creationId xmlns:a16="http://schemas.microsoft.com/office/drawing/2014/main" id="{839CD673-EC2E-4740-A320-C9DCC0D8AD36}"/>
              </a:ext>
            </a:extLst>
          </p:cNvPr>
          <p:cNvSpPr>
            <a:spLocks noGrp="1"/>
          </p:cNvSpPr>
          <p:nvPr>
            <p:ph sz="half" idx="2"/>
          </p:nvPr>
        </p:nvSpPr>
        <p:spPr>
          <a:xfrm>
            <a:off x="839788" y="1992374"/>
            <a:ext cx="4910381" cy="4505141"/>
          </a:xfrm>
        </p:spPr>
        <p:txBody>
          <a:bodyPr>
            <a:normAutofit fontScale="77500" lnSpcReduction="20000"/>
          </a:bodyPr>
          <a:lstStyle/>
          <a:p>
            <a:r>
              <a:rPr lang="en-US" dirty="0"/>
              <a:t>On the top of this page you write: Table of Contents.</a:t>
            </a:r>
          </a:p>
          <a:p>
            <a:r>
              <a:rPr lang="en-US" dirty="0"/>
              <a:t>Using a ruler measure 1 inch from left margin. Draw a straight line vertically.</a:t>
            </a:r>
          </a:p>
          <a:p>
            <a:r>
              <a:rPr lang="en-US" dirty="0"/>
              <a:t>At the far right margin, draw a line directly over the pink line.</a:t>
            </a:r>
          </a:p>
          <a:p>
            <a:r>
              <a:rPr lang="en-US" dirty="0"/>
              <a:t>On the first line and first box write: Date Assigned</a:t>
            </a:r>
          </a:p>
          <a:p>
            <a:r>
              <a:rPr lang="en-US" dirty="0"/>
              <a:t>In the next box write: Assignment</a:t>
            </a:r>
          </a:p>
          <a:p>
            <a:r>
              <a:rPr lang="en-US" dirty="0"/>
              <a:t>In the last box write: Due Date</a:t>
            </a:r>
          </a:p>
          <a:p>
            <a:r>
              <a:rPr lang="en-US" dirty="0"/>
              <a:t>You will list all homework, important dates and general assignments on this page. This way you will have ready access to your weekly assignments, homework assignments and due dates. </a:t>
            </a:r>
          </a:p>
          <a:p>
            <a:endParaRPr lang="en-US" dirty="0"/>
          </a:p>
        </p:txBody>
      </p:sp>
      <p:sp>
        <p:nvSpPr>
          <p:cNvPr id="5" name="Text Placeholder 4">
            <a:extLst>
              <a:ext uri="{FF2B5EF4-FFF2-40B4-BE49-F238E27FC236}">
                <a16:creationId xmlns:a16="http://schemas.microsoft.com/office/drawing/2014/main" id="{728758B2-B68C-4891-8A0B-B8393A3829ED}"/>
              </a:ext>
            </a:extLst>
          </p:cNvPr>
          <p:cNvSpPr>
            <a:spLocks noGrp="1"/>
          </p:cNvSpPr>
          <p:nvPr>
            <p:ph type="body" sz="quarter" idx="3"/>
          </p:nvPr>
        </p:nvSpPr>
        <p:spPr>
          <a:xfrm>
            <a:off x="6097588" y="1353100"/>
            <a:ext cx="5183188" cy="823912"/>
          </a:xfrm>
        </p:spPr>
        <p:txBody>
          <a:bodyPr/>
          <a:lstStyle/>
          <a:p>
            <a:r>
              <a:rPr lang="en-US" dirty="0"/>
              <a:t>Right Side: Foundational Strategies Sheet</a:t>
            </a:r>
          </a:p>
        </p:txBody>
      </p:sp>
      <p:sp>
        <p:nvSpPr>
          <p:cNvPr id="6" name="Content Placeholder 5">
            <a:extLst>
              <a:ext uri="{FF2B5EF4-FFF2-40B4-BE49-F238E27FC236}">
                <a16:creationId xmlns:a16="http://schemas.microsoft.com/office/drawing/2014/main" id="{677A9569-6B6F-432F-A86A-A95E915BDC9B}"/>
              </a:ext>
            </a:extLst>
          </p:cNvPr>
          <p:cNvSpPr>
            <a:spLocks noGrp="1"/>
          </p:cNvSpPr>
          <p:nvPr>
            <p:ph sz="quarter" idx="4"/>
          </p:nvPr>
        </p:nvSpPr>
        <p:spPr/>
        <p:txBody>
          <a:bodyPr/>
          <a:lstStyle/>
          <a:p>
            <a:r>
              <a:rPr lang="en-US" dirty="0"/>
              <a:t>You will cut and paste the colorful sheet that you picked up last week onto this page. </a:t>
            </a:r>
          </a:p>
          <a:p>
            <a:r>
              <a:rPr lang="en-US" dirty="0"/>
              <a:t>Make sure it fits neatly in place.</a:t>
            </a:r>
          </a:p>
          <a:p>
            <a:endParaRPr lang="en-US" dirty="0"/>
          </a:p>
        </p:txBody>
      </p:sp>
    </p:spTree>
    <p:extLst>
      <p:ext uri="{BB962C8B-B14F-4D97-AF65-F5344CB8AC3E}">
        <p14:creationId xmlns:p14="http://schemas.microsoft.com/office/powerpoint/2010/main" val="1141056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6D595-C735-48D6-AEA2-EBFD8D8CA4D5}"/>
              </a:ext>
            </a:extLst>
          </p:cNvPr>
          <p:cNvSpPr>
            <a:spLocks noGrp="1"/>
          </p:cNvSpPr>
          <p:nvPr>
            <p:ph type="title"/>
          </p:nvPr>
        </p:nvSpPr>
        <p:spPr/>
        <p:txBody>
          <a:bodyPr/>
          <a:lstStyle/>
          <a:p>
            <a:r>
              <a:rPr lang="en-US" dirty="0"/>
              <a:t>What you will need today…</a:t>
            </a:r>
          </a:p>
        </p:txBody>
      </p:sp>
      <p:sp>
        <p:nvSpPr>
          <p:cNvPr id="3" name="Content Placeholder 2">
            <a:extLst>
              <a:ext uri="{FF2B5EF4-FFF2-40B4-BE49-F238E27FC236}">
                <a16:creationId xmlns:a16="http://schemas.microsoft.com/office/drawing/2014/main" id="{24E25F26-1271-4252-8A7B-4301DAC55C7B}"/>
              </a:ext>
            </a:extLst>
          </p:cNvPr>
          <p:cNvSpPr>
            <a:spLocks noGrp="1"/>
          </p:cNvSpPr>
          <p:nvPr>
            <p:ph idx="1"/>
          </p:nvPr>
        </p:nvSpPr>
        <p:spPr/>
        <p:txBody>
          <a:bodyPr/>
          <a:lstStyle/>
          <a:p>
            <a:pPr>
              <a:lnSpc>
                <a:spcPct val="90000"/>
              </a:lnSpc>
            </a:pPr>
            <a:r>
              <a:rPr lang="en-US" altLang="en-US" dirty="0">
                <a:latin typeface="Calibri Light" panose="020F0302020204030204" pitchFamily="34" charset="0"/>
                <a:cs typeface="Calibri Light" panose="020F0302020204030204" pitchFamily="34" charset="0"/>
              </a:rPr>
              <a:t>A </a:t>
            </a:r>
            <a:r>
              <a:rPr lang="en-US" altLang="en-US" i="1" u="sng" dirty="0">
                <a:latin typeface="Calibri Light" panose="020F0302020204030204" pitchFamily="34" charset="0"/>
                <a:cs typeface="Calibri Light" panose="020F0302020204030204" pitchFamily="34" charset="0"/>
              </a:rPr>
              <a:t>composition book</a:t>
            </a:r>
          </a:p>
          <a:p>
            <a:pPr>
              <a:lnSpc>
                <a:spcPct val="90000"/>
              </a:lnSpc>
            </a:pPr>
            <a:r>
              <a:rPr lang="en-US" altLang="en-US" dirty="0">
                <a:latin typeface="Calibri Light" panose="020F0302020204030204" pitchFamily="34" charset="0"/>
                <a:cs typeface="Calibri Light" panose="020F0302020204030204" pitchFamily="34" charset="0"/>
              </a:rPr>
              <a:t>Colored Pencils</a:t>
            </a:r>
          </a:p>
          <a:p>
            <a:pPr>
              <a:lnSpc>
                <a:spcPct val="90000"/>
              </a:lnSpc>
            </a:pPr>
            <a:r>
              <a:rPr lang="en-US" altLang="en-US" dirty="0">
                <a:latin typeface="Calibri Light" panose="020F0302020204030204" pitchFamily="34" charset="0"/>
                <a:cs typeface="Calibri Light" panose="020F0302020204030204" pitchFamily="34" charset="0"/>
              </a:rPr>
              <a:t>Liquid glue or a glue stick or tape</a:t>
            </a:r>
          </a:p>
          <a:p>
            <a:pPr>
              <a:lnSpc>
                <a:spcPct val="90000"/>
              </a:lnSpc>
            </a:pPr>
            <a:r>
              <a:rPr lang="en-US" altLang="en-US" dirty="0">
                <a:latin typeface="Calibri Light" panose="020F0302020204030204" pitchFamily="34" charset="0"/>
                <a:cs typeface="Calibri Light" panose="020F0302020204030204" pitchFamily="34" charset="0"/>
              </a:rPr>
              <a:t>Scissors</a:t>
            </a:r>
          </a:p>
          <a:p>
            <a:pPr>
              <a:lnSpc>
                <a:spcPct val="90000"/>
              </a:lnSpc>
            </a:pPr>
            <a:r>
              <a:rPr lang="en-US" altLang="en-US" dirty="0">
                <a:latin typeface="Calibri Light" panose="020F0302020204030204" pitchFamily="34" charset="0"/>
                <a:cs typeface="Calibri Light" panose="020F0302020204030204" pitchFamily="34" charset="0"/>
              </a:rPr>
              <a:t>Paper Clips</a:t>
            </a:r>
          </a:p>
          <a:p>
            <a:pPr>
              <a:lnSpc>
                <a:spcPct val="90000"/>
              </a:lnSpc>
            </a:pPr>
            <a:r>
              <a:rPr lang="en-US" altLang="en-US" dirty="0">
                <a:latin typeface="Calibri Light" panose="020F0302020204030204" pitchFamily="34" charset="0"/>
                <a:cs typeface="Calibri Light" panose="020F0302020204030204" pitchFamily="34" charset="0"/>
              </a:rPr>
              <a:t>Teacher supplied instructions</a:t>
            </a:r>
          </a:p>
          <a:p>
            <a:pPr>
              <a:lnSpc>
                <a:spcPct val="90000"/>
              </a:lnSpc>
            </a:pPr>
            <a:r>
              <a:rPr lang="en-US" altLang="en-US" dirty="0">
                <a:latin typeface="Calibri Light" panose="020F0302020204030204" pitchFamily="34" charset="0"/>
                <a:cs typeface="Calibri Light" panose="020F0302020204030204" pitchFamily="34" charset="0"/>
              </a:rPr>
              <a:t>Notebook expectations</a:t>
            </a:r>
          </a:p>
          <a:p>
            <a:pPr>
              <a:lnSpc>
                <a:spcPct val="90000"/>
              </a:lnSpc>
            </a:pPr>
            <a:r>
              <a:rPr lang="en-US" altLang="en-US" dirty="0">
                <a:latin typeface="Calibri Light" panose="020F0302020204030204" pitchFamily="34" charset="0"/>
                <a:cs typeface="Calibri Light" panose="020F0302020204030204" pitchFamily="34" charset="0"/>
              </a:rPr>
              <a:t>Right Side/Left Side Template</a:t>
            </a:r>
          </a:p>
          <a:p>
            <a:endParaRPr lang="en-US" dirty="0"/>
          </a:p>
        </p:txBody>
      </p:sp>
    </p:spTree>
    <p:extLst>
      <p:ext uri="{BB962C8B-B14F-4D97-AF65-F5344CB8AC3E}">
        <p14:creationId xmlns:p14="http://schemas.microsoft.com/office/powerpoint/2010/main" val="62227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F18B9-4370-4BA7-B980-219661631B64}"/>
              </a:ext>
            </a:extLst>
          </p:cNvPr>
          <p:cNvSpPr>
            <a:spLocks noGrp="1"/>
          </p:cNvSpPr>
          <p:nvPr>
            <p:ph type="title"/>
          </p:nvPr>
        </p:nvSpPr>
        <p:spPr/>
        <p:txBody>
          <a:bodyPr/>
          <a:lstStyle/>
          <a:p>
            <a:r>
              <a:rPr lang="en-US" dirty="0"/>
              <a:t>Setting up interactive journal</a:t>
            </a:r>
          </a:p>
        </p:txBody>
      </p:sp>
      <p:sp>
        <p:nvSpPr>
          <p:cNvPr id="3" name="Content Placeholder 2">
            <a:extLst>
              <a:ext uri="{FF2B5EF4-FFF2-40B4-BE49-F238E27FC236}">
                <a16:creationId xmlns:a16="http://schemas.microsoft.com/office/drawing/2014/main" id="{C65D7DC0-2C61-4167-AB40-96EC5BB946E6}"/>
              </a:ext>
            </a:extLst>
          </p:cNvPr>
          <p:cNvSpPr>
            <a:spLocks noGrp="1"/>
          </p:cNvSpPr>
          <p:nvPr>
            <p:ph idx="1"/>
          </p:nvPr>
        </p:nvSpPr>
        <p:spPr>
          <a:xfrm>
            <a:off x="659423" y="1690688"/>
            <a:ext cx="10131425" cy="3649133"/>
          </a:xfrm>
        </p:spPr>
        <p:txBody>
          <a:bodyPr/>
          <a:lstStyle/>
          <a:p>
            <a:r>
              <a:rPr lang="en-US" sz="2400" dirty="0"/>
              <a:t>Step 1: Count off the last six (6) pages of your INJ. Secure them using a paper clip.</a:t>
            </a:r>
          </a:p>
          <a:p>
            <a:r>
              <a:rPr lang="en-US" sz="2400" dirty="0"/>
              <a:t>Step 2: Count off the first six (6) pages of your INJ. Secure them with another paper clip.</a:t>
            </a:r>
          </a:p>
          <a:p>
            <a:r>
              <a:rPr lang="en-US" sz="2400" dirty="0"/>
              <a:t>Step 3: Design your outside cover</a:t>
            </a:r>
            <a:r>
              <a:rPr lang="en-US" sz="2400" b="1" dirty="0"/>
              <a:t>.</a:t>
            </a:r>
          </a:p>
        </p:txBody>
      </p:sp>
    </p:spTree>
    <p:extLst>
      <p:ext uri="{BB962C8B-B14F-4D97-AF65-F5344CB8AC3E}">
        <p14:creationId xmlns:p14="http://schemas.microsoft.com/office/powerpoint/2010/main" val="16415754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7D4290-DDA9-40CF-A8FB-FDC6F3EAEA0F}"/>
              </a:ext>
            </a:extLst>
          </p:cNvPr>
          <p:cNvSpPr>
            <a:spLocks noGrp="1"/>
          </p:cNvSpPr>
          <p:nvPr>
            <p:ph type="title"/>
          </p:nvPr>
        </p:nvSpPr>
        <p:spPr/>
        <p:txBody>
          <a:bodyPr/>
          <a:lstStyle/>
          <a:p>
            <a:r>
              <a:rPr lang="en-US" dirty="0"/>
              <a:t>Setting up interactive journal contd.</a:t>
            </a:r>
          </a:p>
        </p:txBody>
      </p:sp>
      <p:sp>
        <p:nvSpPr>
          <p:cNvPr id="6" name="Text Placeholder 5">
            <a:extLst>
              <a:ext uri="{FF2B5EF4-FFF2-40B4-BE49-F238E27FC236}">
                <a16:creationId xmlns:a16="http://schemas.microsoft.com/office/drawing/2014/main" id="{C4D8E89B-81A7-468E-AD78-A03A096F1CAC}"/>
              </a:ext>
            </a:extLst>
          </p:cNvPr>
          <p:cNvSpPr>
            <a:spLocks noGrp="1"/>
          </p:cNvSpPr>
          <p:nvPr>
            <p:ph type="body" idx="1"/>
          </p:nvPr>
        </p:nvSpPr>
        <p:spPr>
          <a:xfrm>
            <a:off x="900114" y="1441899"/>
            <a:ext cx="4709054" cy="576262"/>
          </a:xfrm>
        </p:spPr>
        <p:txBody>
          <a:bodyPr/>
          <a:lstStyle/>
          <a:p>
            <a:r>
              <a:rPr lang="en-US" dirty="0"/>
              <a:t>Inside Cover	</a:t>
            </a:r>
          </a:p>
        </p:txBody>
      </p:sp>
      <p:sp>
        <p:nvSpPr>
          <p:cNvPr id="7" name="Content Placeholder 6">
            <a:extLst>
              <a:ext uri="{FF2B5EF4-FFF2-40B4-BE49-F238E27FC236}">
                <a16:creationId xmlns:a16="http://schemas.microsoft.com/office/drawing/2014/main" id="{20832EDB-162E-49FE-8AEC-0DA1FD5DB69B}"/>
              </a:ext>
            </a:extLst>
          </p:cNvPr>
          <p:cNvSpPr>
            <a:spLocks noGrp="1"/>
          </p:cNvSpPr>
          <p:nvPr>
            <p:ph sz="half" idx="2"/>
          </p:nvPr>
        </p:nvSpPr>
        <p:spPr>
          <a:xfrm>
            <a:off x="756180" y="2162908"/>
            <a:ext cx="4996923" cy="3103725"/>
          </a:xfrm>
        </p:spPr>
        <p:txBody>
          <a:bodyPr>
            <a:normAutofit fontScale="85000" lnSpcReduction="10000"/>
          </a:bodyPr>
          <a:lstStyle/>
          <a:p>
            <a:r>
              <a:rPr lang="en-US" dirty="0"/>
              <a:t>This is your creating space. You can design this the way you want. </a:t>
            </a:r>
          </a:p>
          <a:p>
            <a:r>
              <a:rPr lang="en-US" dirty="0"/>
              <a:t>Use photos, newspaper or magazine clips, markers, color pencils, paint, even glitter. Make it your own.</a:t>
            </a:r>
          </a:p>
          <a:p>
            <a:r>
              <a:rPr lang="en-US" dirty="0"/>
              <a:t>Feel free to surf the web for ideas, and quotes. </a:t>
            </a:r>
          </a:p>
          <a:p>
            <a:r>
              <a:rPr lang="en-US" dirty="0"/>
              <a:t>Also, you may work together on this.</a:t>
            </a:r>
          </a:p>
          <a:p>
            <a:endParaRPr lang="en-US" dirty="0"/>
          </a:p>
        </p:txBody>
      </p:sp>
      <p:sp>
        <p:nvSpPr>
          <p:cNvPr id="8" name="Text Placeholder 7">
            <a:extLst>
              <a:ext uri="{FF2B5EF4-FFF2-40B4-BE49-F238E27FC236}">
                <a16:creationId xmlns:a16="http://schemas.microsoft.com/office/drawing/2014/main" id="{274D7B87-E671-4095-BFE5-C8B8924699BD}"/>
              </a:ext>
            </a:extLst>
          </p:cNvPr>
          <p:cNvSpPr>
            <a:spLocks noGrp="1"/>
          </p:cNvSpPr>
          <p:nvPr>
            <p:ph type="body" sz="quarter" idx="3"/>
          </p:nvPr>
        </p:nvSpPr>
        <p:spPr>
          <a:xfrm>
            <a:off x="6096004" y="1441899"/>
            <a:ext cx="4722813" cy="576262"/>
          </a:xfrm>
        </p:spPr>
        <p:txBody>
          <a:bodyPr/>
          <a:lstStyle/>
          <a:p>
            <a:r>
              <a:rPr lang="en-US" dirty="0"/>
              <a:t>Title Page: First Right Side Page</a:t>
            </a:r>
          </a:p>
        </p:txBody>
      </p:sp>
      <p:sp>
        <p:nvSpPr>
          <p:cNvPr id="9" name="Content Placeholder 8">
            <a:extLst>
              <a:ext uri="{FF2B5EF4-FFF2-40B4-BE49-F238E27FC236}">
                <a16:creationId xmlns:a16="http://schemas.microsoft.com/office/drawing/2014/main" id="{529D375E-D2AE-4190-B6FD-F0EC1751943F}"/>
              </a:ext>
            </a:extLst>
          </p:cNvPr>
          <p:cNvSpPr>
            <a:spLocks noGrp="1"/>
          </p:cNvSpPr>
          <p:nvPr>
            <p:ph sz="quarter" idx="4"/>
          </p:nvPr>
        </p:nvSpPr>
        <p:spPr>
          <a:xfrm>
            <a:off x="5823483" y="2018161"/>
            <a:ext cx="4995334" cy="4342882"/>
          </a:xfrm>
        </p:spPr>
        <p:txBody>
          <a:bodyPr>
            <a:normAutofit fontScale="92500" lnSpcReduction="10000"/>
          </a:bodyPr>
          <a:lstStyle/>
          <a:p>
            <a:r>
              <a:rPr lang="en-US" sz="2600" b="1" dirty="0"/>
              <a:t>This will be your notebook’s title page.</a:t>
            </a:r>
          </a:p>
          <a:p>
            <a:r>
              <a:rPr lang="en-US" sz="2600" b="1" dirty="0"/>
              <a:t>You may design it any manner you wish as long as it is course related.</a:t>
            </a:r>
          </a:p>
          <a:p>
            <a:r>
              <a:rPr lang="en-US" sz="2600" b="1" dirty="0"/>
              <a:t>Must include the following:</a:t>
            </a:r>
          </a:p>
          <a:p>
            <a:pPr lvl="1"/>
            <a:r>
              <a:rPr lang="en-US" b="1" dirty="0"/>
              <a:t>The words “Interactive Journal” (at the top of the page)</a:t>
            </a:r>
          </a:p>
          <a:p>
            <a:pPr lvl="1"/>
            <a:r>
              <a:rPr lang="en-US" b="1" dirty="0"/>
              <a:t>Your name</a:t>
            </a:r>
          </a:p>
          <a:p>
            <a:pPr lvl="1"/>
            <a:r>
              <a:rPr lang="en-US" b="1" dirty="0"/>
              <a:t>Grade level</a:t>
            </a:r>
          </a:p>
          <a:p>
            <a:pPr lvl="1"/>
            <a:r>
              <a:rPr lang="en-US" b="1" dirty="0"/>
              <a:t>English – your class period</a:t>
            </a:r>
          </a:p>
          <a:p>
            <a:pPr lvl="1"/>
            <a:r>
              <a:rPr lang="en-US" b="1" dirty="0"/>
              <a:t>Erika M. Pryor, pryore@scsk12.org, Remind code, Web address</a:t>
            </a:r>
          </a:p>
          <a:p>
            <a:pPr marL="457200" lvl="1" indent="0">
              <a:buNone/>
            </a:pPr>
            <a:endParaRPr lang="en-US" dirty="0"/>
          </a:p>
        </p:txBody>
      </p:sp>
    </p:spTree>
    <p:extLst>
      <p:ext uri="{BB962C8B-B14F-4D97-AF65-F5344CB8AC3E}">
        <p14:creationId xmlns:p14="http://schemas.microsoft.com/office/powerpoint/2010/main" val="5447440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5" y="231775"/>
            <a:ext cx="10515600" cy="1325563"/>
          </a:xfrm>
        </p:spPr>
        <p:txBody>
          <a:bodyPr/>
          <a:lstStyle/>
          <a:p>
            <a:r>
              <a:rPr lang="en-US" dirty="0"/>
              <a:t>Setting up interactive journal contd. </a:t>
            </a:r>
            <a:br>
              <a:rPr lang="en-US" dirty="0"/>
            </a:br>
            <a:r>
              <a:rPr lang="en-US" sz="4000" dirty="0"/>
              <a:t>Title page examples</a:t>
            </a:r>
            <a:endParaRPr lang="en-US" dirty="0"/>
          </a:p>
        </p:txBody>
      </p:sp>
      <p:sp>
        <p:nvSpPr>
          <p:cNvPr id="4" name="Content Placeholder 3"/>
          <p:cNvSpPr>
            <a:spLocks noGrp="1"/>
          </p:cNvSpPr>
          <p:nvPr>
            <p:ph sz="half" idx="1"/>
          </p:nvPr>
        </p:nvSpPr>
        <p:spPr/>
        <p:txBody>
          <a:bodyPr>
            <a:normAutofit fontScale="92500" lnSpcReduction="10000"/>
          </a:bodyPr>
          <a:lstStyle/>
          <a:p>
            <a:r>
              <a:rPr lang="en-US" sz="2600" b="1" dirty="0"/>
              <a:t>This will be your notebook’s title page.</a:t>
            </a:r>
          </a:p>
          <a:p>
            <a:r>
              <a:rPr lang="en-US" sz="2600" b="1" dirty="0"/>
              <a:t>You may design it any manner you wish as long as it is course related.</a:t>
            </a:r>
          </a:p>
          <a:p>
            <a:r>
              <a:rPr lang="en-US" sz="2600" b="1" dirty="0"/>
              <a:t>Must include the following:</a:t>
            </a:r>
          </a:p>
          <a:p>
            <a:pPr lvl="1"/>
            <a:r>
              <a:rPr lang="en-US" b="1" dirty="0"/>
              <a:t>The words “Interactive Journal” (at the top of the page)</a:t>
            </a:r>
          </a:p>
          <a:p>
            <a:pPr lvl="1"/>
            <a:r>
              <a:rPr lang="en-US" b="1" dirty="0"/>
              <a:t>Your name</a:t>
            </a:r>
          </a:p>
          <a:p>
            <a:pPr lvl="1"/>
            <a:r>
              <a:rPr lang="en-US" b="1" dirty="0"/>
              <a:t>Grade level</a:t>
            </a:r>
          </a:p>
          <a:p>
            <a:pPr lvl="1"/>
            <a:r>
              <a:rPr lang="en-US" b="1" dirty="0"/>
              <a:t>English II – your class period</a:t>
            </a:r>
          </a:p>
          <a:p>
            <a:pPr lvl="1"/>
            <a:r>
              <a:rPr lang="en-US" b="1" dirty="0"/>
              <a:t>Ms. Erika M. Pryor, pryore@scsk12.org, Remind code, Web address</a:t>
            </a:r>
          </a:p>
          <a:p>
            <a:endParaRPr lang="en-US" dirty="0"/>
          </a:p>
        </p:txBody>
      </p:sp>
      <p:pic>
        <p:nvPicPr>
          <p:cNvPr id="8" name="Content Placeholder 7"/>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l="20962" t="11185"/>
          <a:stretch/>
        </p:blipFill>
        <p:spPr>
          <a:xfrm rot="5400000">
            <a:off x="6383308" y="1659458"/>
            <a:ext cx="2319519" cy="1954823"/>
          </a:xfrm>
        </p:spPr>
      </p:pic>
      <p:pic>
        <p:nvPicPr>
          <p:cNvPr id="9" name="Picture 8"/>
          <p:cNvPicPr>
            <a:picLocks noChangeAspect="1"/>
          </p:cNvPicPr>
          <p:nvPr/>
        </p:nvPicPr>
        <p:blipFill rotWithShape="1">
          <a:blip r:embed="rId3">
            <a:extLst>
              <a:ext uri="{28A0092B-C50C-407E-A947-70E740481C1C}">
                <a14:useLocalDpi xmlns:a14="http://schemas.microsoft.com/office/drawing/2010/main" val="0"/>
              </a:ext>
            </a:extLst>
          </a:blip>
          <a:srcRect l="14798" t="6193" b="5161"/>
          <a:stretch/>
        </p:blipFill>
        <p:spPr>
          <a:xfrm rot="5400000">
            <a:off x="8404992" y="2321696"/>
            <a:ext cx="2805653" cy="2189285"/>
          </a:xfrm>
          <a:prstGeom prst="rect">
            <a:avLst/>
          </a:prstGeom>
        </p:spPr>
      </p:pic>
      <p:pic>
        <p:nvPicPr>
          <p:cNvPr id="10" name="Picture 9"/>
          <p:cNvPicPr>
            <a:picLocks noChangeAspect="1"/>
          </p:cNvPicPr>
          <p:nvPr/>
        </p:nvPicPr>
        <p:blipFill rotWithShape="1">
          <a:blip r:embed="rId4">
            <a:extLst>
              <a:ext uri="{28A0092B-C50C-407E-A947-70E740481C1C}">
                <a14:useLocalDpi xmlns:a14="http://schemas.microsoft.com/office/drawing/2010/main" val="0"/>
              </a:ext>
            </a:extLst>
          </a:blip>
          <a:srcRect l="12812" t="13296" r="6545"/>
          <a:stretch/>
        </p:blipFill>
        <p:spPr>
          <a:xfrm rot="5400000">
            <a:off x="6355161" y="4349781"/>
            <a:ext cx="2397428" cy="1933208"/>
          </a:xfrm>
          <a:prstGeom prst="rect">
            <a:avLst/>
          </a:prstGeom>
        </p:spPr>
      </p:pic>
    </p:spTree>
    <p:extLst>
      <p:ext uri="{BB962C8B-B14F-4D97-AF65-F5344CB8AC3E}">
        <p14:creationId xmlns:p14="http://schemas.microsoft.com/office/powerpoint/2010/main" val="1909771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B11509B4-0F73-40D4-A2A8-909ADF0E35BE}"/>
              </a:ext>
            </a:extLst>
          </p:cNvPr>
          <p:cNvSpPr>
            <a:spLocks noGrp="1"/>
          </p:cNvSpPr>
          <p:nvPr>
            <p:ph type="title"/>
          </p:nvPr>
        </p:nvSpPr>
        <p:spPr/>
        <p:txBody>
          <a:bodyPr/>
          <a:lstStyle/>
          <a:p>
            <a:r>
              <a:rPr lang="en-US" dirty="0"/>
              <a:t>Setting up interactive journal contd.</a:t>
            </a:r>
          </a:p>
        </p:txBody>
      </p:sp>
      <p:sp>
        <p:nvSpPr>
          <p:cNvPr id="9" name="Text Placeholder 8">
            <a:extLst>
              <a:ext uri="{FF2B5EF4-FFF2-40B4-BE49-F238E27FC236}">
                <a16:creationId xmlns:a16="http://schemas.microsoft.com/office/drawing/2014/main" id="{2801A963-31DE-4391-983D-29BABB5F4DE2}"/>
              </a:ext>
            </a:extLst>
          </p:cNvPr>
          <p:cNvSpPr>
            <a:spLocks noGrp="1"/>
          </p:cNvSpPr>
          <p:nvPr>
            <p:ph type="body" idx="1"/>
          </p:nvPr>
        </p:nvSpPr>
        <p:spPr>
          <a:xfrm>
            <a:off x="1045239" y="1431061"/>
            <a:ext cx="4709054" cy="576262"/>
          </a:xfrm>
        </p:spPr>
        <p:txBody>
          <a:bodyPr/>
          <a:lstStyle/>
          <a:p>
            <a:r>
              <a:rPr lang="en-US" dirty="0"/>
              <a:t>Left Side: All About Me Page</a:t>
            </a:r>
          </a:p>
        </p:txBody>
      </p:sp>
      <p:sp>
        <p:nvSpPr>
          <p:cNvPr id="10" name="Content Placeholder 9">
            <a:extLst>
              <a:ext uri="{FF2B5EF4-FFF2-40B4-BE49-F238E27FC236}">
                <a16:creationId xmlns:a16="http://schemas.microsoft.com/office/drawing/2014/main" id="{AE903E8E-B1C2-4D81-9629-B99BC780FAB9}"/>
              </a:ext>
            </a:extLst>
          </p:cNvPr>
          <p:cNvSpPr>
            <a:spLocks noGrp="1"/>
          </p:cNvSpPr>
          <p:nvPr>
            <p:ph sz="half" idx="2"/>
          </p:nvPr>
        </p:nvSpPr>
        <p:spPr>
          <a:xfrm>
            <a:off x="685801" y="2118946"/>
            <a:ext cx="4996923" cy="4016811"/>
          </a:xfrm>
        </p:spPr>
        <p:txBody>
          <a:bodyPr>
            <a:normAutofit/>
          </a:bodyPr>
          <a:lstStyle/>
          <a:p>
            <a:pPr marL="0" indent="0" algn="ctr">
              <a:buNone/>
            </a:pPr>
            <a:r>
              <a:rPr lang="en-US" sz="3600" dirty="0"/>
              <a:t>This is a mini biography.  Tell me all about who you are, your favorite things, your fondest memories. Tell me about what makes you, you!</a:t>
            </a:r>
          </a:p>
          <a:p>
            <a:pPr marL="0" indent="0" algn="ctr">
              <a:buNone/>
            </a:pPr>
            <a:r>
              <a:rPr lang="en-US" sz="3000" dirty="0"/>
              <a:t>You may also include a photo of yourself.</a:t>
            </a:r>
          </a:p>
          <a:p>
            <a:endParaRPr lang="en-US" dirty="0"/>
          </a:p>
          <a:p>
            <a:pPr marL="457200" lvl="1" indent="0">
              <a:buNone/>
            </a:pPr>
            <a:endParaRPr lang="en-US" dirty="0"/>
          </a:p>
        </p:txBody>
      </p:sp>
      <p:sp>
        <p:nvSpPr>
          <p:cNvPr id="11" name="Text Placeholder 10">
            <a:extLst>
              <a:ext uri="{FF2B5EF4-FFF2-40B4-BE49-F238E27FC236}">
                <a16:creationId xmlns:a16="http://schemas.microsoft.com/office/drawing/2014/main" id="{16FE0BC9-4EE3-470D-9918-02666BA1649F}"/>
              </a:ext>
            </a:extLst>
          </p:cNvPr>
          <p:cNvSpPr>
            <a:spLocks noGrp="1"/>
          </p:cNvSpPr>
          <p:nvPr>
            <p:ph type="body" sz="quarter" idx="3"/>
          </p:nvPr>
        </p:nvSpPr>
        <p:spPr>
          <a:xfrm>
            <a:off x="5959743" y="1431061"/>
            <a:ext cx="4722813" cy="576262"/>
          </a:xfrm>
        </p:spPr>
        <p:txBody>
          <a:bodyPr/>
          <a:lstStyle/>
          <a:p>
            <a:r>
              <a:rPr lang="en-US" dirty="0"/>
              <a:t>Mention the following:</a:t>
            </a:r>
          </a:p>
        </p:txBody>
      </p:sp>
      <p:sp>
        <p:nvSpPr>
          <p:cNvPr id="12" name="Content Placeholder 11">
            <a:extLst>
              <a:ext uri="{FF2B5EF4-FFF2-40B4-BE49-F238E27FC236}">
                <a16:creationId xmlns:a16="http://schemas.microsoft.com/office/drawing/2014/main" id="{B22CD172-F531-4763-B65C-E14BC21A30EC}"/>
              </a:ext>
            </a:extLst>
          </p:cNvPr>
          <p:cNvSpPr>
            <a:spLocks noGrp="1"/>
          </p:cNvSpPr>
          <p:nvPr>
            <p:ph sz="quarter" idx="4"/>
          </p:nvPr>
        </p:nvSpPr>
        <p:spPr>
          <a:xfrm>
            <a:off x="5823483" y="2118946"/>
            <a:ext cx="4995334" cy="4343400"/>
          </a:xfrm>
        </p:spPr>
        <p:txBody>
          <a:bodyPr>
            <a:normAutofit fontScale="92500"/>
          </a:bodyPr>
          <a:lstStyle/>
          <a:p>
            <a:r>
              <a:rPr lang="en-US" dirty="0"/>
              <a:t>The name you prefer to be called</a:t>
            </a:r>
          </a:p>
          <a:p>
            <a:r>
              <a:rPr lang="en-US" dirty="0"/>
              <a:t>Birthdate</a:t>
            </a:r>
          </a:p>
          <a:p>
            <a:r>
              <a:rPr lang="en-US" dirty="0"/>
              <a:t>Favorite Color</a:t>
            </a:r>
          </a:p>
          <a:p>
            <a:r>
              <a:rPr lang="en-US" dirty="0"/>
              <a:t>Favorite Movie</a:t>
            </a:r>
          </a:p>
          <a:p>
            <a:r>
              <a:rPr lang="en-US" dirty="0"/>
              <a:t>Your Hobbies</a:t>
            </a:r>
          </a:p>
          <a:p>
            <a:r>
              <a:rPr lang="en-US" dirty="0"/>
              <a:t>Favorite Books</a:t>
            </a:r>
          </a:p>
          <a:p>
            <a:r>
              <a:rPr lang="en-US" dirty="0"/>
              <a:t>Favorite Music or Artist</a:t>
            </a:r>
          </a:p>
          <a:p>
            <a:r>
              <a:rPr lang="en-US" dirty="0"/>
              <a:t>What is the best way to celebrate you and your accomplishments?</a:t>
            </a:r>
          </a:p>
          <a:p>
            <a:endParaRPr lang="en-US" dirty="0"/>
          </a:p>
        </p:txBody>
      </p:sp>
    </p:spTree>
    <p:extLst>
      <p:ext uri="{BB962C8B-B14F-4D97-AF65-F5344CB8AC3E}">
        <p14:creationId xmlns:p14="http://schemas.microsoft.com/office/powerpoint/2010/main" val="2384683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 about me page examples: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9728" y="1876181"/>
            <a:ext cx="3481070" cy="4351338"/>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16631" y="602761"/>
            <a:ext cx="3111500" cy="366144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6546" y="1533769"/>
            <a:ext cx="2927350" cy="4127892"/>
          </a:xfrm>
          <a:prstGeom prst="rect">
            <a:avLst/>
          </a:prstGeom>
        </p:spPr>
      </p:pic>
    </p:spTree>
    <p:extLst>
      <p:ext uri="{BB962C8B-B14F-4D97-AF65-F5344CB8AC3E}">
        <p14:creationId xmlns:p14="http://schemas.microsoft.com/office/powerpoint/2010/main" val="3261049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Setting up interactive journal contd. T.O.C</a:t>
            </a:r>
          </a:p>
        </p:txBody>
      </p:sp>
      <p:sp>
        <p:nvSpPr>
          <p:cNvPr id="4" name="Content Placeholder 3"/>
          <p:cNvSpPr>
            <a:spLocks noGrp="1"/>
          </p:cNvSpPr>
          <p:nvPr>
            <p:ph sz="half" idx="2"/>
          </p:nvPr>
        </p:nvSpPr>
        <p:spPr>
          <a:xfrm>
            <a:off x="839788" y="1802423"/>
            <a:ext cx="5157787" cy="4387240"/>
          </a:xfrm>
        </p:spPr>
        <p:txBody>
          <a:bodyPr>
            <a:normAutofit fontScale="92500" lnSpcReduction="20000"/>
          </a:bodyPr>
          <a:lstStyle/>
          <a:p>
            <a:r>
              <a:rPr lang="en-US" dirty="0"/>
              <a:t>On the top of this page you write: Table of Contents.</a:t>
            </a:r>
          </a:p>
          <a:p>
            <a:r>
              <a:rPr lang="en-US" dirty="0"/>
              <a:t>Using a ruler measure 1 inch from left margin. Draw a straight line vertically.</a:t>
            </a:r>
          </a:p>
          <a:p>
            <a:r>
              <a:rPr lang="en-US" dirty="0"/>
              <a:t>At the far right margin, draw a line directly over the pink line.</a:t>
            </a:r>
          </a:p>
          <a:p>
            <a:r>
              <a:rPr lang="en-US" dirty="0"/>
              <a:t>On the first line and first box write: DATE</a:t>
            </a:r>
          </a:p>
          <a:p>
            <a:r>
              <a:rPr lang="en-US" dirty="0"/>
              <a:t>In the next box write: Lesson Topic/Title</a:t>
            </a:r>
          </a:p>
          <a:p>
            <a:r>
              <a:rPr lang="en-US" dirty="0"/>
              <a:t>In the last box write: Page #</a:t>
            </a:r>
          </a:p>
          <a:p>
            <a:endParaRPr lang="en-US" dirty="0"/>
          </a:p>
        </p:txBody>
      </p:sp>
      <p:sp>
        <p:nvSpPr>
          <p:cNvPr id="5" name="Text Placeholder 4"/>
          <p:cNvSpPr>
            <a:spLocks noGrp="1"/>
          </p:cNvSpPr>
          <p:nvPr>
            <p:ph type="body" sz="quarter" idx="3"/>
          </p:nvPr>
        </p:nvSpPr>
        <p:spPr/>
        <p:txBody>
          <a:bodyPr>
            <a:normAutofit lnSpcReduction="10000"/>
          </a:bodyPr>
          <a:lstStyle/>
          <a:p>
            <a:pPr algn="ctr"/>
            <a:r>
              <a:rPr lang="en-US" dirty="0"/>
              <a:t>Table of Contents: Right Side Page</a:t>
            </a:r>
          </a:p>
          <a:p>
            <a:r>
              <a:rPr lang="en-US" dirty="0"/>
              <a:t>Example:</a:t>
            </a:r>
          </a:p>
        </p:txBody>
      </p:sp>
      <p:pic>
        <p:nvPicPr>
          <p:cNvPr id="7" name="Content Placeholder 6"/>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7690220" y="2399567"/>
            <a:ext cx="3221034" cy="4106499"/>
          </a:xfrm>
        </p:spPr>
      </p:pic>
    </p:spTree>
    <p:extLst>
      <p:ext uri="{BB962C8B-B14F-4D97-AF65-F5344CB8AC3E}">
        <p14:creationId xmlns:p14="http://schemas.microsoft.com/office/powerpoint/2010/main" val="323130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46E8D-612F-4392-8A73-D9765A2EF90A}"/>
              </a:ext>
            </a:extLst>
          </p:cNvPr>
          <p:cNvSpPr>
            <a:spLocks noGrp="1"/>
          </p:cNvSpPr>
          <p:nvPr>
            <p:ph type="title"/>
          </p:nvPr>
        </p:nvSpPr>
        <p:spPr/>
        <p:txBody>
          <a:bodyPr/>
          <a:lstStyle/>
          <a:p>
            <a:r>
              <a:rPr lang="en-US" dirty="0"/>
              <a:t>Setting up interactive journal contd.</a:t>
            </a:r>
          </a:p>
        </p:txBody>
      </p:sp>
      <p:sp>
        <p:nvSpPr>
          <p:cNvPr id="3" name="Text Placeholder 2">
            <a:extLst>
              <a:ext uri="{FF2B5EF4-FFF2-40B4-BE49-F238E27FC236}">
                <a16:creationId xmlns:a16="http://schemas.microsoft.com/office/drawing/2014/main" id="{81BBB3E8-25EC-4A8F-8BD6-073444352558}"/>
              </a:ext>
            </a:extLst>
          </p:cNvPr>
          <p:cNvSpPr>
            <a:spLocks noGrp="1"/>
          </p:cNvSpPr>
          <p:nvPr>
            <p:ph type="body" idx="1"/>
          </p:nvPr>
        </p:nvSpPr>
        <p:spPr>
          <a:xfrm>
            <a:off x="973670" y="1777736"/>
            <a:ext cx="4709054" cy="576262"/>
          </a:xfrm>
        </p:spPr>
        <p:txBody>
          <a:bodyPr>
            <a:normAutofit fontScale="92500" lnSpcReduction="20000"/>
          </a:bodyPr>
          <a:lstStyle/>
          <a:p>
            <a:r>
              <a:rPr lang="en-US" dirty="0"/>
              <a:t>Left Side: Table of Contents – Repeat on the other side of the paper </a:t>
            </a:r>
          </a:p>
        </p:txBody>
      </p:sp>
      <p:sp>
        <p:nvSpPr>
          <p:cNvPr id="4" name="Content Placeholder 3">
            <a:extLst>
              <a:ext uri="{FF2B5EF4-FFF2-40B4-BE49-F238E27FC236}">
                <a16:creationId xmlns:a16="http://schemas.microsoft.com/office/drawing/2014/main" id="{013D5EA0-6EEA-4526-BDD3-5B39F6C19657}"/>
              </a:ext>
            </a:extLst>
          </p:cNvPr>
          <p:cNvSpPr>
            <a:spLocks noGrp="1"/>
          </p:cNvSpPr>
          <p:nvPr>
            <p:ph sz="half" idx="2"/>
          </p:nvPr>
        </p:nvSpPr>
        <p:spPr>
          <a:xfrm>
            <a:off x="685801" y="2663688"/>
            <a:ext cx="4996923" cy="3763616"/>
          </a:xfrm>
        </p:spPr>
        <p:txBody>
          <a:bodyPr>
            <a:normAutofit fontScale="77500" lnSpcReduction="20000"/>
          </a:bodyPr>
          <a:lstStyle/>
          <a:p>
            <a:r>
              <a:rPr lang="en-US" dirty="0"/>
              <a:t>On the top of this page you write: Table of Contents.</a:t>
            </a:r>
          </a:p>
          <a:p>
            <a:r>
              <a:rPr lang="en-US" dirty="0"/>
              <a:t>Using a ruler measure 1 inch from left margin. Draw a straight line vertically.</a:t>
            </a:r>
          </a:p>
          <a:p>
            <a:r>
              <a:rPr lang="en-US" dirty="0"/>
              <a:t>At the far right margin, draw a line directly over the pink line.</a:t>
            </a:r>
          </a:p>
          <a:p>
            <a:r>
              <a:rPr lang="en-US" dirty="0"/>
              <a:t>On the first line and first box write: DATE</a:t>
            </a:r>
          </a:p>
          <a:p>
            <a:r>
              <a:rPr lang="en-US" dirty="0"/>
              <a:t>In the next box write: Lesson Topic/Title</a:t>
            </a:r>
          </a:p>
          <a:p>
            <a:r>
              <a:rPr lang="en-US" dirty="0"/>
              <a:t>In the last box write: Page #</a:t>
            </a:r>
          </a:p>
          <a:p>
            <a:endParaRPr lang="en-US" dirty="0"/>
          </a:p>
        </p:txBody>
      </p:sp>
      <p:sp>
        <p:nvSpPr>
          <p:cNvPr id="5" name="Text Placeholder 4">
            <a:extLst>
              <a:ext uri="{FF2B5EF4-FFF2-40B4-BE49-F238E27FC236}">
                <a16:creationId xmlns:a16="http://schemas.microsoft.com/office/drawing/2014/main" id="{2FCD308A-FB68-46E5-91E9-2EF106E2237A}"/>
              </a:ext>
            </a:extLst>
          </p:cNvPr>
          <p:cNvSpPr>
            <a:spLocks noGrp="1"/>
          </p:cNvSpPr>
          <p:nvPr>
            <p:ph type="body" sz="quarter" idx="3"/>
          </p:nvPr>
        </p:nvSpPr>
        <p:spPr>
          <a:xfrm>
            <a:off x="6096000" y="1777736"/>
            <a:ext cx="5122327" cy="576262"/>
          </a:xfrm>
        </p:spPr>
        <p:txBody>
          <a:bodyPr/>
          <a:lstStyle/>
          <a:p>
            <a:r>
              <a:rPr lang="en-US" dirty="0"/>
              <a:t>Right Side: Goals for 2018-2019</a:t>
            </a:r>
          </a:p>
        </p:txBody>
      </p:sp>
      <p:sp>
        <p:nvSpPr>
          <p:cNvPr id="6" name="Content Placeholder 5">
            <a:extLst>
              <a:ext uri="{FF2B5EF4-FFF2-40B4-BE49-F238E27FC236}">
                <a16:creationId xmlns:a16="http://schemas.microsoft.com/office/drawing/2014/main" id="{859015F6-803D-4995-96C8-F27CD1EFAA3A}"/>
              </a:ext>
            </a:extLst>
          </p:cNvPr>
          <p:cNvSpPr>
            <a:spLocks noGrp="1"/>
          </p:cNvSpPr>
          <p:nvPr>
            <p:ph sz="quarter" idx="4"/>
          </p:nvPr>
        </p:nvSpPr>
        <p:spPr>
          <a:xfrm>
            <a:off x="5823483" y="2663687"/>
            <a:ext cx="4995334" cy="3127512"/>
          </a:xfrm>
        </p:spPr>
        <p:txBody>
          <a:bodyPr>
            <a:normAutofit lnSpcReduction="10000"/>
          </a:bodyPr>
          <a:lstStyle/>
          <a:p>
            <a:r>
              <a:rPr lang="en-US" dirty="0"/>
              <a:t>Create a list of goals you wish to accomplish during this school year.</a:t>
            </a:r>
          </a:p>
          <a:p>
            <a:r>
              <a:rPr lang="en-US" dirty="0"/>
              <a:t>Examples:</a:t>
            </a:r>
          </a:p>
          <a:p>
            <a:pPr lvl="1"/>
            <a:r>
              <a:rPr lang="en-US" dirty="0"/>
              <a:t>Make straight A’s</a:t>
            </a:r>
          </a:p>
          <a:p>
            <a:pPr lvl="1"/>
            <a:r>
              <a:rPr lang="en-US" dirty="0"/>
              <a:t>Be a better friend</a:t>
            </a:r>
          </a:p>
          <a:p>
            <a:pPr lvl="1"/>
            <a:r>
              <a:rPr lang="en-US" dirty="0"/>
              <a:t>Star in a play</a:t>
            </a:r>
          </a:p>
          <a:p>
            <a:pPr lvl="1"/>
            <a:r>
              <a:rPr lang="en-US" dirty="0"/>
              <a:t>Become an All Star Athlete</a:t>
            </a:r>
          </a:p>
          <a:p>
            <a:endParaRPr lang="en-US" dirty="0"/>
          </a:p>
        </p:txBody>
      </p:sp>
    </p:spTree>
    <p:extLst>
      <p:ext uri="{BB962C8B-B14F-4D97-AF65-F5344CB8AC3E}">
        <p14:creationId xmlns:p14="http://schemas.microsoft.com/office/powerpoint/2010/main" val="41409499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1018</Words>
  <Application>Microsoft Office PowerPoint</Application>
  <PresentationFormat>Widescreen</PresentationFormat>
  <Paragraphs>109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Purpose of Interactive Journal</vt:lpstr>
      <vt:lpstr>What you will need today…</vt:lpstr>
      <vt:lpstr>Setting up interactive journal</vt:lpstr>
      <vt:lpstr>Setting up interactive journal contd.</vt:lpstr>
      <vt:lpstr>Setting up interactive journal contd.  Title page examples</vt:lpstr>
      <vt:lpstr>Setting up interactive journal contd.</vt:lpstr>
      <vt:lpstr>All about me page examples:</vt:lpstr>
      <vt:lpstr>Setting up interactive journal contd. T.O.C</vt:lpstr>
      <vt:lpstr>Setting up interactive journal contd.</vt:lpstr>
      <vt:lpstr>Setting up interactive journal contd.  Goals Sheet Examples</vt:lpstr>
      <vt:lpstr>Setting up interactive journal contd.</vt:lpstr>
      <vt:lpstr>Setting up interactive journal contd.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ERIKA  PRYOR</dc:creator>
  <cp:lastModifiedBy>ERIKA  PRYOR</cp:lastModifiedBy>
  <cp:revision>12</cp:revision>
  <dcterms:created xsi:type="dcterms:W3CDTF">2019-08-23T12:01:36Z</dcterms:created>
  <dcterms:modified xsi:type="dcterms:W3CDTF">2019-08-27T14:01:34Z</dcterms:modified>
</cp:coreProperties>
</file>