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3" r:id="rId5"/>
    <p:sldId id="264" r:id="rId6"/>
    <p:sldId id="259" r:id="rId7"/>
    <p:sldId id="260" r:id="rId8"/>
    <p:sldId id="261"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A  PRYOR" initials="EP" lastIdx="29" clrIdx="0">
    <p:extLst>
      <p:ext uri="{19B8F6BF-5375-455C-9EA6-DF929625EA0E}">
        <p15:presenceInfo xmlns:p15="http://schemas.microsoft.com/office/powerpoint/2012/main" userId="ERIKA  PRY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40" autoAdjust="0"/>
    <p:restoredTop sz="94660"/>
  </p:normalViewPr>
  <p:slideViewPr>
    <p:cSldViewPr snapToGrid="0">
      <p:cViewPr varScale="1">
        <p:scale>
          <a:sx n="87" d="100"/>
          <a:sy n="87" d="100"/>
        </p:scale>
        <p:origin x="54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9-27T08:18:06.735" idx="9">
    <p:pos x="1905" y="1418"/>
    <p:text>A literary composition that focuses on a particular subject or theme.</p:text>
    <p:extLst>
      <p:ext uri="{C676402C-5697-4E1C-873F-D02D1690AC5C}">
        <p15:threadingInfo xmlns:p15="http://schemas.microsoft.com/office/powerpoint/2012/main" timeZoneBias="300"/>
      </p:ext>
    </p:extLst>
  </p:cm>
  <p:cm authorId="1" dt="2019-09-27T08:21:44.554" idx="10">
    <p:pos x="3144" y="1422"/>
    <p:text>To break down</p:text>
    <p:extLst>
      <p:ext uri="{C676402C-5697-4E1C-873F-D02D1690AC5C}">
        <p15:threadingInfo xmlns:p15="http://schemas.microsoft.com/office/powerpoint/2012/main" timeZoneBias="300"/>
      </p:ext>
    </p:extLst>
  </p:cm>
  <p:cm authorId="1" dt="2019-09-27T08:21:52.444" idx="11">
    <p:pos x="5838" y="1422"/>
    <p:text>Persuasive Speech</p:text>
    <p:extLst>
      <p:ext uri="{C676402C-5697-4E1C-873F-D02D1690AC5C}">
        <p15:threadingInfo xmlns:p15="http://schemas.microsoft.com/office/powerpoint/2012/main" timeZoneBias="300"/>
      </p:ext>
    </p:extLst>
  </p:cm>
  <p:cm authorId="1" dt="2019-09-27T08:22:08.014" idx="12">
    <p:pos x="1824" y="1740"/>
    <p:text>particular attitude or way of considering a matter; perspective</p:text>
    <p:extLst>
      <p:ext uri="{C676402C-5697-4E1C-873F-D02D1690AC5C}">
        <p15:threadingInfo xmlns:p15="http://schemas.microsoft.com/office/powerpoint/2012/main" timeZoneBias="300"/>
      </p:ext>
    </p:extLst>
  </p:cm>
  <p:cm authorId="1" dt="2019-09-27T08:23:28.746" idx="14">
    <p:pos x="2760" y="1740"/>
    <p:text>to move forward, to gain, learn more about.</p:text>
    <p:extLst>
      <p:ext uri="{C676402C-5697-4E1C-873F-D02D1690AC5C}">
        <p15:threadingInfo xmlns:p15="http://schemas.microsoft.com/office/powerpoint/2012/main" timeZoneBias="300"/>
      </p:ext>
    </p:extLst>
  </p:cm>
  <p:cm authorId="1" dt="2019-09-27T08:23:45.560" idx="15">
    <p:pos x="3720" y="1740"/>
    <p:text>a goal, meaning, or reasoning. The reason for doing something or why something exists.</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9-27T07:03:50.224" idx="1">
    <p:pos x="1246" y="1745"/>
    <p:text>to Communicate</p:text>
    <p:extLst>
      <p:ext uri="{C676402C-5697-4E1C-873F-D02D1690AC5C}">
        <p15:threadingInfo xmlns:p15="http://schemas.microsoft.com/office/powerpoint/2012/main" timeZoneBias="300"/>
      </p:ext>
    </p:extLst>
  </p:cm>
  <p:cm authorId="1" dt="2019-09-27T07:04:18.931" idx="3">
    <p:pos x="5466" y="1740"/>
    <p:text>To reveal, show, expose</p:text>
    <p:extLst>
      <p:ext uri="{C676402C-5697-4E1C-873F-D02D1690AC5C}">
        <p15:threadingInfo xmlns:p15="http://schemas.microsoft.com/office/powerpoint/2012/main" timeZoneBias="300"/>
      </p:ext>
    </p:extLst>
  </p:cm>
  <p:cm authorId="1" dt="2019-09-27T07:04:41.030" idx="4">
    <p:pos x="2004" y="2064"/>
    <p:text>Thoghts or things that happen</p:text>
    <p:extLst>
      <p:ext uri="{C676402C-5697-4E1C-873F-D02D1690AC5C}">
        <p15:threadingInfo xmlns:p15="http://schemas.microsoft.com/office/powerpoint/2012/main" timeZoneBias="300"/>
      </p:ext>
    </p:extLst>
  </p:cm>
  <p:cm authorId="1" dt="2019-09-27T07:05:02.613" idx="5">
    <p:pos x="3270" y="2064"/>
    <p:text>consequence, impact, or result</p:text>
    <p:extLst>
      <p:ext uri="{C676402C-5697-4E1C-873F-D02D1690AC5C}">
        <p15:threadingInfo xmlns:p15="http://schemas.microsoft.com/office/powerpoint/2012/main" timeZoneBias="300"/>
      </p:ext>
    </p:extLst>
  </p:cm>
  <p:cm authorId="1" dt="2019-09-27T07:05:23.514" idx="6">
    <p:pos x="5538" y="2064"/>
    <p:text>Words that the author chooses to impact the story.</p:text>
    <p:extLst>
      <p:ext uri="{C676402C-5697-4E1C-873F-D02D1690AC5C}">
        <p15:threadingInfo xmlns:p15="http://schemas.microsoft.com/office/powerpoint/2012/main" timeZoneBias="300"/>
      </p:ext>
    </p:extLst>
  </p:cm>
  <p:cm authorId="1" dt="2019-09-27T07:05:45.431" idx="7">
    <p:pos x="1002" y="2304"/>
    <p:text>words used to reflect the authors attitude about a subject or theme</p:text>
    <p:extLst>
      <p:ext uri="{C676402C-5697-4E1C-873F-D02D1690AC5C}">
        <p15:threadingInfo xmlns:p15="http://schemas.microsoft.com/office/powerpoint/2012/main" timeZoneBias="300"/>
      </p:ext>
    </p:extLst>
  </p:cm>
  <p:cm authorId="1" dt="2019-09-27T07:07:28.414" idx="8">
    <p:pos x="3276" y="1740"/>
    <p:text>The break down</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9-27T11:44:36.311" idx="24">
    <p:pos x="1794" y="1422"/>
    <p:text>Think about</p:text>
    <p:extLst>
      <p:ext uri="{C676402C-5697-4E1C-873F-D02D1690AC5C}">
        <p15:threadingInfo xmlns:p15="http://schemas.microsoft.com/office/powerpoint/2012/main" timeZoneBias="300"/>
      </p:ext>
    </p:extLst>
  </p:cm>
  <p:cm authorId="1" dt="2019-09-27T11:44:43.304" idx="25">
    <p:pos x="2886" y="1422"/>
    <p:text>Talk about</p:text>
    <p:extLst>
      <p:ext uri="{C676402C-5697-4E1C-873F-D02D1690AC5C}">
        <p15:threadingInfo xmlns:p15="http://schemas.microsoft.com/office/powerpoint/2012/main" timeZoneBias="300"/>
      </p:ext>
    </p:extLst>
  </p:cm>
  <p:cm authorId="1" dt="2019-09-27T11:44:49.747" idx="26">
    <p:pos x="4932" y="1422"/>
    <p:text>an opposing work</p:text>
    <p:extLst>
      <p:ext uri="{C676402C-5697-4E1C-873F-D02D1690AC5C}">
        <p15:threadingInfo xmlns:p15="http://schemas.microsoft.com/office/powerpoint/2012/main" timeZoneBias="300"/>
      </p:ext>
    </p:extLst>
  </p:cm>
  <p:cm authorId="1" dt="2019-09-27T11:45:23.896" idx="27">
    <p:pos x="6642" y="1422"/>
    <p:text>impactful</p:text>
    <p:extLst>
      <p:ext uri="{C676402C-5697-4E1C-873F-D02D1690AC5C}">
        <p15:threadingInfo xmlns:p15="http://schemas.microsoft.com/office/powerpoint/2012/main" timeZoneBias="300"/>
      </p:ext>
    </p:extLst>
  </p:cm>
  <p:cm authorId="1" dt="2019-09-27T11:45:37.758" idx="28">
    <p:pos x="1440" y="1740"/>
    <p:text>Demonstrations</p:text>
    <p:extLst>
      <p:ext uri="{C676402C-5697-4E1C-873F-D02D1690AC5C}">
        <p15:threadingInfo xmlns:p15="http://schemas.microsoft.com/office/powerpoint/2012/main" timeZoneBias="300"/>
      </p:ext>
    </p:extLst>
  </p:cm>
  <p:cm authorId="1" dt="2019-09-27T11:45:53.154" idx="29">
    <p:pos x="3408" y="1740"/>
    <p:text>Persuasive Speech</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9-09-27T11:37:14.599" idx="16">
    <p:pos x="936" y="1422"/>
    <p:text>To acknowledge or give credit to</p:text>
    <p:extLst>
      <p:ext uri="{C676402C-5697-4E1C-873F-D02D1690AC5C}">
        <p15:threadingInfo xmlns:p15="http://schemas.microsoft.com/office/powerpoint/2012/main" timeZoneBias="300"/>
      </p:ext>
    </p:extLst>
  </p:cm>
  <p:cm authorId="1" dt="2019-09-27T11:40:22.561" idx="17">
    <p:pos x="2850" y="1422"/>
    <p:text>Precise or petailed</p:text>
    <p:extLst>
      <p:ext uri="{C676402C-5697-4E1C-873F-D02D1690AC5C}">
        <p15:threadingInfo xmlns:p15="http://schemas.microsoft.com/office/powerpoint/2012/main" timeZoneBias="300"/>
      </p:ext>
    </p:extLst>
  </p:cm>
  <p:cm authorId="1" dt="2019-09-27T11:40:40.104" idx="18">
    <p:pos x="3534" y="1422"/>
    <p:text>Information from the text that provides the evidence</p:text>
    <p:extLst>
      <p:ext uri="{C676402C-5697-4E1C-873F-D02D1690AC5C}">
        <p15:threadingInfo xmlns:p15="http://schemas.microsoft.com/office/powerpoint/2012/main" timeZoneBias="300"/>
      </p:ext>
    </p:extLst>
  </p:cm>
  <p:cm authorId="1" dt="2019-09-27T11:40:58.893" idx="19">
    <p:pos x="4398" y="1422"/>
    <p:text>Proof of your claim</p:text>
    <p:extLst>
      <p:ext uri="{C676402C-5697-4E1C-873F-D02D1690AC5C}">
        <p15:threadingInfo xmlns:p15="http://schemas.microsoft.com/office/powerpoint/2012/main" timeZoneBias="300"/>
      </p:ext>
    </p:extLst>
  </p:cm>
  <p:cm authorId="1" dt="2019-09-27T11:41:08.802" idx="20">
    <p:pos x="5694" y="1422"/>
    <p:text>many, more than 2</p:text>
    <p:extLst>
      <p:ext uri="{C676402C-5697-4E1C-873F-D02D1690AC5C}">
        <p15:threadingInfo xmlns:p15="http://schemas.microsoft.com/office/powerpoint/2012/main" timeZoneBias="300"/>
      </p:ext>
    </p:extLst>
  </p:cm>
  <p:cm authorId="1" dt="2019-09-27T11:41:21.501" idx="21">
    <p:pos x="1296" y="1740"/>
    <p:text>To hold up or back up something</p:text>
    <p:extLst>
      <p:ext uri="{C676402C-5697-4E1C-873F-D02D1690AC5C}">
        <p15:threadingInfo xmlns:p15="http://schemas.microsoft.com/office/powerpoint/2012/main" timeZoneBias="300"/>
      </p:ext>
    </p:extLst>
  </p:cm>
  <p:cm authorId="1" dt="2019-09-27T11:41:37.211" idx="22">
    <p:pos x="2412" y="1740"/>
    <p:text>The break down</p:text>
    <p:extLst>
      <p:ext uri="{C676402C-5697-4E1C-873F-D02D1690AC5C}">
        <p15:threadingInfo xmlns:p15="http://schemas.microsoft.com/office/powerpoint/2012/main" timeZoneBias="300"/>
      </p:ext>
    </p:extLst>
  </p:cm>
  <p:cm authorId="1" dt="2019-09-27T11:42:45.990" idx="23">
    <p:pos x="1566" y="1422"/>
    <p:text>Powerful</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FAFBCE8-942E-4191-9D16-476E3D2FB312}" type="datetimeFigureOut">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67587-A35C-4C95-8C67-5C02248DC4EE}" type="slidenum">
              <a:rPr lang="en-US" smtClean="0"/>
              <a:t>‹#›</a:t>
            </a:fld>
            <a:endParaRPr lang="en-US"/>
          </a:p>
        </p:txBody>
      </p:sp>
    </p:spTree>
    <p:extLst>
      <p:ext uri="{BB962C8B-B14F-4D97-AF65-F5344CB8AC3E}">
        <p14:creationId xmlns:p14="http://schemas.microsoft.com/office/powerpoint/2010/main" val="2590787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AFBCE8-942E-4191-9D16-476E3D2FB312}" type="datetimeFigureOut">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67587-A35C-4C95-8C67-5C02248DC4EE}" type="slidenum">
              <a:rPr lang="en-US" smtClean="0"/>
              <a:t>‹#›</a:t>
            </a:fld>
            <a:endParaRPr lang="en-US"/>
          </a:p>
        </p:txBody>
      </p:sp>
    </p:spTree>
    <p:extLst>
      <p:ext uri="{BB962C8B-B14F-4D97-AF65-F5344CB8AC3E}">
        <p14:creationId xmlns:p14="http://schemas.microsoft.com/office/powerpoint/2010/main" val="295879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AFBCE8-942E-4191-9D16-476E3D2FB312}" type="datetimeFigureOut">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67587-A35C-4C95-8C67-5C02248DC4EE}" type="slidenum">
              <a:rPr lang="en-US" smtClean="0"/>
              <a:t>‹#›</a:t>
            </a:fld>
            <a:endParaRPr lang="en-US"/>
          </a:p>
        </p:txBody>
      </p:sp>
    </p:spTree>
    <p:extLst>
      <p:ext uri="{BB962C8B-B14F-4D97-AF65-F5344CB8AC3E}">
        <p14:creationId xmlns:p14="http://schemas.microsoft.com/office/powerpoint/2010/main" val="380239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AFBCE8-942E-4191-9D16-476E3D2FB312}" type="datetimeFigureOut">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67587-A35C-4C95-8C67-5C02248DC4EE}" type="slidenum">
              <a:rPr lang="en-US" smtClean="0"/>
              <a:t>‹#›</a:t>
            </a:fld>
            <a:endParaRPr lang="en-US"/>
          </a:p>
        </p:txBody>
      </p:sp>
    </p:spTree>
    <p:extLst>
      <p:ext uri="{BB962C8B-B14F-4D97-AF65-F5344CB8AC3E}">
        <p14:creationId xmlns:p14="http://schemas.microsoft.com/office/powerpoint/2010/main" val="3864491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AFBCE8-942E-4191-9D16-476E3D2FB312}" type="datetimeFigureOut">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67587-A35C-4C95-8C67-5C02248DC4EE}" type="slidenum">
              <a:rPr lang="en-US" smtClean="0"/>
              <a:t>‹#›</a:t>
            </a:fld>
            <a:endParaRPr lang="en-US"/>
          </a:p>
        </p:txBody>
      </p:sp>
    </p:spTree>
    <p:extLst>
      <p:ext uri="{BB962C8B-B14F-4D97-AF65-F5344CB8AC3E}">
        <p14:creationId xmlns:p14="http://schemas.microsoft.com/office/powerpoint/2010/main" val="3940876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AFBCE8-942E-4191-9D16-476E3D2FB312}" type="datetimeFigureOut">
              <a:rPr lang="en-US" smtClean="0"/>
              <a:t>9/27/2019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67587-A35C-4C95-8C67-5C02248DC4EE}" type="slidenum">
              <a:rPr lang="en-US" smtClean="0"/>
              <a:t>‹#›</a:t>
            </a:fld>
            <a:endParaRPr lang="en-US"/>
          </a:p>
        </p:txBody>
      </p:sp>
    </p:spTree>
    <p:extLst>
      <p:ext uri="{BB962C8B-B14F-4D97-AF65-F5344CB8AC3E}">
        <p14:creationId xmlns:p14="http://schemas.microsoft.com/office/powerpoint/2010/main" val="186136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AFBCE8-942E-4191-9D16-476E3D2FB312}" type="datetimeFigureOut">
              <a:rPr lang="en-US" smtClean="0"/>
              <a:t>9/27/2019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C67587-A35C-4C95-8C67-5C02248DC4EE}" type="slidenum">
              <a:rPr lang="en-US" smtClean="0"/>
              <a:t>‹#›</a:t>
            </a:fld>
            <a:endParaRPr lang="en-US"/>
          </a:p>
        </p:txBody>
      </p:sp>
    </p:spTree>
    <p:extLst>
      <p:ext uri="{BB962C8B-B14F-4D97-AF65-F5344CB8AC3E}">
        <p14:creationId xmlns:p14="http://schemas.microsoft.com/office/powerpoint/2010/main" val="1706859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AFBCE8-942E-4191-9D16-476E3D2FB312}" type="datetimeFigureOut">
              <a:rPr lang="en-US" smtClean="0"/>
              <a:t>9/27/2019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C67587-A35C-4C95-8C67-5C02248DC4EE}" type="slidenum">
              <a:rPr lang="en-US" smtClean="0"/>
              <a:t>‹#›</a:t>
            </a:fld>
            <a:endParaRPr lang="en-US"/>
          </a:p>
        </p:txBody>
      </p:sp>
    </p:spTree>
    <p:extLst>
      <p:ext uri="{BB962C8B-B14F-4D97-AF65-F5344CB8AC3E}">
        <p14:creationId xmlns:p14="http://schemas.microsoft.com/office/powerpoint/2010/main" val="3505619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FBCE8-942E-4191-9D16-476E3D2FB312}" type="datetimeFigureOut">
              <a:rPr lang="en-US" smtClean="0"/>
              <a:t>9/27/2019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C67587-A35C-4C95-8C67-5C02248DC4EE}" type="slidenum">
              <a:rPr lang="en-US" smtClean="0"/>
              <a:t>‹#›</a:t>
            </a:fld>
            <a:endParaRPr lang="en-US"/>
          </a:p>
        </p:txBody>
      </p:sp>
    </p:spTree>
    <p:extLst>
      <p:ext uri="{BB962C8B-B14F-4D97-AF65-F5344CB8AC3E}">
        <p14:creationId xmlns:p14="http://schemas.microsoft.com/office/powerpoint/2010/main" val="1390295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AFBCE8-942E-4191-9D16-476E3D2FB312}" type="datetimeFigureOut">
              <a:rPr lang="en-US" smtClean="0"/>
              <a:t>9/27/2019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67587-A35C-4C95-8C67-5C02248DC4EE}" type="slidenum">
              <a:rPr lang="en-US" smtClean="0"/>
              <a:t>‹#›</a:t>
            </a:fld>
            <a:endParaRPr lang="en-US"/>
          </a:p>
        </p:txBody>
      </p:sp>
    </p:spTree>
    <p:extLst>
      <p:ext uri="{BB962C8B-B14F-4D97-AF65-F5344CB8AC3E}">
        <p14:creationId xmlns:p14="http://schemas.microsoft.com/office/powerpoint/2010/main" val="67058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AFBCE8-942E-4191-9D16-476E3D2FB312}" type="datetimeFigureOut">
              <a:rPr lang="en-US" smtClean="0"/>
              <a:t>9/27/2019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67587-A35C-4C95-8C67-5C02248DC4EE}" type="slidenum">
              <a:rPr lang="en-US" smtClean="0"/>
              <a:t>‹#›</a:t>
            </a:fld>
            <a:endParaRPr lang="en-US"/>
          </a:p>
        </p:txBody>
      </p:sp>
    </p:spTree>
    <p:extLst>
      <p:ext uri="{BB962C8B-B14F-4D97-AF65-F5344CB8AC3E}">
        <p14:creationId xmlns:p14="http://schemas.microsoft.com/office/powerpoint/2010/main" val="883545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FBCE8-942E-4191-9D16-476E3D2FB312}" type="datetimeFigureOut">
              <a:rPr lang="en-US" smtClean="0"/>
              <a:t>9/27/2019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67587-A35C-4C95-8C67-5C02248DC4EE}" type="slidenum">
              <a:rPr lang="en-US" smtClean="0"/>
              <a:t>‹#›</a:t>
            </a:fld>
            <a:endParaRPr lang="en-US"/>
          </a:p>
        </p:txBody>
      </p:sp>
    </p:spTree>
    <p:extLst>
      <p:ext uri="{BB962C8B-B14F-4D97-AF65-F5344CB8AC3E}">
        <p14:creationId xmlns:p14="http://schemas.microsoft.com/office/powerpoint/2010/main" val="1952227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Rhetoric Recap</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20089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 of Unit Assessment Prompt</a:t>
            </a:r>
          </a:p>
        </p:txBody>
      </p:sp>
      <p:sp>
        <p:nvSpPr>
          <p:cNvPr id="3" name="Content Placeholder 2"/>
          <p:cNvSpPr>
            <a:spLocks noGrp="1"/>
          </p:cNvSpPr>
          <p:nvPr>
            <p:ph idx="1"/>
          </p:nvPr>
        </p:nvSpPr>
        <p:spPr>
          <a:xfrm>
            <a:off x="838200" y="1582615"/>
            <a:ext cx="10515600" cy="4594348"/>
          </a:xfrm>
        </p:spPr>
        <p:txBody>
          <a:bodyPr/>
          <a:lstStyle/>
          <a:p>
            <a:pPr marL="0" indent="0">
              <a:buNone/>
            </a:pPr>
            <a:r>
              <a:rPr lang="en-US" dirty="0"/>
              <a:t>Write an essay that analyzes how the author uses rhetoric to advance a point of view or achieve a purpose. Discuss as part of the analysis how the author unfolds the series of ideas or events and the effect of specific word choices on meaning and tone. Also consider and discuss what makes the other texts less effective examples of the use of rhetoric. Cite strong and thorough textual evidence from multiple texts to support the analysis. </a:t>
            </a:r>
          </a:p>
          <a:p>
            <a:pPr marL="0" indent="0">
              <a:buNone/>
            </a:pPr>
            <a:endParaRPr lang="en-US" dirty="0"/>
          </a:p>
          <a:p>
            <a:pPr marL="0" indent="0" algn="ctr">
              <a:buNone/>
            </a:pPr>
            <a:r>
              <a:rPr lang="en-US" dirty="0"/>
              <a:t>We will break this down into 4 sentences and annotate each one. </a:t>
            </a:r>
          </a:p>
        </p:txBody>
      </p:sp>
    </p:spTree>
    <p:extLst>
      <p:ext uri="{BB962C8B-B14F-4D97-AF65-F5344CB8AC3E}">
        <p14:creationId xmlns:p14="http://schemas.microsoft.com/office/powerpoint/2010/main" val="2549736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E.o.U</a:t>
            </a:r>
            <a:r>
              <a:rPr lang="en-US" dirty="0"/>
              <a:t> assessment break down: Sentence 1 </a:t>
            </a:r>
          </a:p>
        </p:txBody>
      </p:sp>
      <p:sp>
        <p:nvSpPr>
          <p:cNvPr id="3" name="Content Placeholder 2"/>
          <p:cNvSpPr>
            <a:spLocks noGrp="1"/>
          </p:cNvSpPr>
          <p:nvPr>
            <p:ph idx="1"/>
          </p:nvPr>
        </p:nvSpPr>
        <p:spPr/>
        <p:txBody>
          <a:bodyPr/>
          <a:lstStyle/>
          <a:p>
            <a:pPr marL="0" indent="0">
              <a:buNone/>
            </a:pPr>
            <a:r>
              <a:rPr lang="en-US" dirty="0"/>
              <a:t>Original Prompt:</a:t>
            </a:r>
          </a:p>
          <a:p>
            <a:pPr marL="0" indent="0">
              <a:buNone/>
            </a:pPr>
            <a:r>
              <a:rPr lang="en-US" dirty="0"/>
              <a:t>Write an </a:t>
            </a:r>
            <a:r>
              <a:rPr lang="en-US" u="sng" dirty="0"/>
              <a:t>essay</a:t>
            </a:r>
            <a:r>
              <a:rPr lang="en-US" dirty="0"/>
              <a:t> that </a:t>
            </a:r>
            <a:r>
              <a:rPr lang="en-US" u="sng" dirty="0"/>
              <a:t>analyzes</a:t>
            </a:r>
            <a:r>
              <a:rPr lang="en-US" dirty="0"/>
              <a:t> how the author uses </a:t>
            </a:r>
            <a:r>
              <a:rPr lang="en-US" u="sng" dirty="0"/>
              <a:t>rhetoric</a:t>
            </a:r>
            <a:r>
              <a:rPr lang="en-US" dirty="0"/>
              <a:t> to </a:t>
            </a:r>
            <a:r>
              <a:rPr lang="en-US" u="sng" dirty="0"/>
              <a:t>advance</a:t>
            </a:r>
            <a:r>
              <a:rPr lang="en-US" dirty="0"/>
              <a:t> a </a:t>
            </a:r>
            <a:r>
              <a:rPr lang="en-US" u="sng" dirty="0"/>
              <a:t>point of view </a:t>
            </a:r>
            <a:r>
              <a:rPr lang="en-US" dirty="0"/>
              <a:t>or </a:t>
            </a:r>
            <a:r>
              <a:rPr lang="en-US" u="sng" dirty="0"/>
              <a:t>achieve</a:t>
            </a:r>
            <a:r>
              <a:rPr lang="en-US" dirty="0"/>
              <a:t> a </a:t>
            </a:r>
            <a:r>
              <a:rPr lang="en-US" u="sng" dirty="0"/>
              <a:t>purpose</a:t>
            </a:r>
            <a:r>
              <a:rPr lang="en-US" dirty="0"/>
              <a:t>.</a:t>
            </a:r>
          </a:p>
          <a:p>
            <a:pPr marL="0" indent="0">
              <a:buNone/>
            </a:pPr>
            <a:endParaRPr lang="en-US" dirty="0"/>
          </a:p>
          <a:p>
            <a:pPr marL="0" indent="0">
              <a:buNone/>
            </a:pPr>
            <a:r>
              <a:rPr lang="en-US" dirty="0"/>
              <a:t>Reconstructed Prompt:</a:t>
            </a:r>
          </a:p>
          <a:p>
            <a:pPr marL="0" indent="0">
              <a:buNone/>
            </a:pPr>
            <a:r>
              <a:rPr lang="en-US" dirty="0"/>
              <a:t>Write a literary composition about a particular theme or subject that breaks down how the author uses persuasive speech to forward a perspective or gain a certain meaning or reasoning.</a:t>
            </a:r>
          </a:p>
          <a:p>
            <a:pPr marL="0" indent="0">
              <a:buNone/>
            </a:pPr>
            <a:endParaRPr lang="en-US" dirty="0"/>
          </a:p>
        </p:txBody>
      </p:sp>
    </p:spTree>
    <p:extLst>
      <p:ext uri="{BB962C8B-B14F-4D97-AF65-F5344CB8AC3E}">
        <p14:creationId xmlns:p14="http://schemas.microsoft.com/office/powerpoint/2010/main" val="3753082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E.o.U</a:t>
            </a:r>
            <a:r>
              <a:rPr lang="en-US" dirty="0"/>
              <a:t> Assessment break down: Sentence 2</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Original Prompt:</a:t>
            </a:r>
          </a:p>
          <a:p>
            <a:pPr marL="0" indent="0">
              <a:buNone/>
            </a:pPr>
            <a:r>
              <a:rPr lang="en-US" u="sng" dirty="0"/>
              <a:t>Discuss</a:t>
            </a:r>
            <a:r>
              <a:rPr lang="en-US" dirty="0"/>
              <a:t> as part of the </a:t>
            </a:r>
            <a:r>
              <a:rPr lang="en-US" u="sng" dirty="0"/>
              <a:t>analysis</a:t>
            </a:r>
            <a:r>
              <a:rPr lang="en-US" dirty="0"/>
              <a:t> how the author </a:t>
            </a:r>
            <a:r>
              <a:rPr lang="en-US" u="sng" dirty="0"/>
              <a:t>unfolds</a:t>
            </a:r>
            <a:r>
              <a:rPr lang="en-US" dirty="0"/>
              <a:t> the series of </a:t>
            </a:r>
            <a:r>
              <a:rPr lang="en-US" u="sng" dirty="0"/>
              <a:t>ideas or events </a:t>
            </a:r>
            <a:r>
              <a:rPr lang="en-US" dirty="0"/>
              <a:t>and the </a:t>
            </a:r>
            <a:r>
              <a:rPr lang="en-US" u="sng" dirty="0"/>
              <a:t>effect</a:t>
            </a:r>
            <a:r>
              <a:rPr lang="en-US" dirty="0"/>
              <a:t> of specific </a:t>
            </a:r>
            <a:r>
              <a:rPr lang="en-US" u="sng" dirty="0"/>
              <a:t>word choices</a:t>
            </a:r>
            <a:r>
              <a:rPr lang="en-US" dirty="0"/>
              <a:t> on meaning and </a:t>
            </a:r>
            <a:r>
              <a:rPr lang="en-US" u="sng" dirty="0"/>
              <a:t>tone</a:t>
            </a:r>
            <a:r>
              <a:rPr lang="en-US" dirty="0"/>
              <a:t>.</a:t>
            </a:r>
          </a:p>
          <a:p>
            <a:pPr marL="0" indent="0">
              <a:buNone/>
            </a:pPr>
            <a:endParaRPr lang="en-US" dirty="0"/>
          </a:p>
          <a:p>
            <a:pPr marL="0" indent="0">
              <a:buNone/>
            </a:pPr>
            <a:r>
              <a:rPr lang="en-US" dirty="0"/>
              <a:t>Reconstructed Prompt:</a:t>
            </a:r>
          </a:p>
          <a:p>
            <a:pPr marL="0" indent="0">
              <a:buNone/>
            </a:pPr>
            <a:r>
              <a:rPr lang="en-US" dirty="0"/>
              <a:t>Communicate as part of the breakdown how the author reveals or exposes the series of thoughts or happenings and the impact of the words chosen on meaning and the author’s attitude towards the subject.</a:t>
            </a:r>
          </a:p>
        </p:txBody>
      </p:sp>
    </p:spTree>
    <p:extLst>
      <p:ext uri="{BB962C8B-B14F-4D97-AF65-F5344CB8AC3E}">
        <p14:creationId xmlns:p14="http://schemas.microsoft.com/office/powerpoint/2010/main" val="2237817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0800"/>
          </a:xfrm>
        </p:spPr>
        <p:txBody>
          <a:bodyPr/>
          <a:lstStyle/>
          <a:p>
            <a:r>
              <a:rPr lang="en-US" dirty="0" err="1"/>
              <a:t>E.o.U</a:t>
            </a:r>
            <a:r>
              <a:rPr lang="en-US" dirty="0"/>
              <a:t> Assessment break down: Sentence 3</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Original Prompt</a:t>
            </a:r>
          </a:p>
          <a:p>
            <a:pPr marL="0" indent="0">
              <a:buNone/>
            </a:pPr>
            <a:r>
              <a:rPr lang="en-US" dirty="0"/>
              <a:t>Also </a:t>
            </a:r>
            <a:r>
              <a:rPr lang="en-US" u="sng" dirty="0"/>
              <a:t>consider</a:t>
            </a:r>
            <a:r>
              <a:rPr lang="en-US" dirty="0"/>
              <a:t> and </a:t>
            </a:r>
            <a:r>
              <a:rPr lang="en-US" u="sng" dirty="0"/>
              <a:t>discuss</a:t>
            </a:r>
            <a:r>
              <a:rPr lang="en-US" dirty="0"/>
              <a:t> what makes the </a:t>
            </a:r>
            <a:r>
              <a:rPr lang="en-US" u="sng" dirty="0"/>
              <a:t>other</a:t>
            </a:r>
            <a:r>
              <a:rPr lang="en-US" dirty="0"/>
              <a:t> texts less </a:t>
            </a:r>
            <a:r>
              <a:rPr lang="en-US" u="sng" dirty="0"/>
              <a:t>effective </a:t>
            </a:r>
            <a:r>
              <a:rPr lang="en-US" dirty="0"/>
              <a:t>examples of the use of </a:t>
            </a:r>
            <a:r>
              <a:rPr lang="en-US" u="sng" dirty="0"/>
              <a:t>rhetoric</a:t>
            </a:r>
            <a:r>
              <a:rPr lang="en-US" dirty="0"/>
              <a:t>.</a:t>
            </a:r>
          </a:p>
          <a:p>
            <a:pPr marL="0" indent="0">
              <a:buNone/>
            </a:pPr>
            <a:endParaRPr lang="en-US" dirty="0"/>
          </a:p>
          <a:p>
            <a:pPr marL="0" indent="0">
              <a:buNone/>
            </a:pPr>
            <a:r>
              <a:rPr lang="en-US" dirty="0"/>
              <a:t>Reconstructed Prompt:</a:t>
            </a:r>
          </a:p>
          <a:p>
            <a:pPr marL="0" indent="0">
              <a:buNone/>
            </a:pPr>
            <a:r>
              <a:rPr lang="en-US" dirty="0"/>
              <a:t>Also think about and talk about what makes the opposing texts less impactful demonstrations of the use of persuasive speech.</a:t>
            </a:r>
          </a:p>
        </p:txBody>
      </p:sp>
    </p:spTree>
    <p:extLst>
      <p:ext uri="{BB962C8B-B14F-4D97-AF65-F5344CB8AC3E}">
        <p14:creationId xmlns:p14="http://schemas.microsoft.com/office/powerpoint/2010/main" val="4079145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E.o.U</a:t>
            </a:r>
            <a:r>
              <a:rPr lang="en-US" dirty="0"/>
              <a:t> Assessment break down: Sentence 4</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Original Prompt:</a:t>
            </a:r>
          </a:p>
          <a:p>
            <a:pPr marL="0" indent="0">
              <a:buNone/>
            </a:pPr>
            <a:r>
              <a:rPr lang="en-US" u="sng" dirty="0"/>
              <a:t>Cite </a:t>
            </a:r>
            <a:r>
              <a:rPr lang="en-US" dirty="0"/>
              <a:t>strong and </a:t>
            </a:r>
            <a:r>
              <a:rPr lang="en-US" u="sng" dirty="0"/>
              <a:t>thorough</a:t>
            </a:r>
            <a:r>
              <a:rPr lang="en-US" dirty="0"/>
              <a:t> </a:t>
            </a:r>
            <a:r>
              <a:rPr lang="en-US" u="sng" dirty="0"/>
              <a:t>textual</a:t>
            </a:r>
            <a:r>
              <a:rPr lang="en-US" dirty="0"/>
              <a:t> </a:t>
            </a:r>
            <a:r>
              <a:rPr lang="en-US" u="sng" dirty="0"/>
              <a:t>evidence</a:t>
            </a:r>
            <a:r>
              <a:rPr lang="en-US" dirty="0"/>
              <a:t> from </a:t>
            </a:r>
            <a:r>
              <a:rPr lang="en-US" u="sng" dirty="0"/>
              <a:t>multiple </a:t>
            </a:r>
            <a:r>
              <a:rPr lang="en-US" dirty="0"/>
              <a:t>texts to </a:t>
            </a:r>
            <a:r>
              <a:rPr lang="en-US" u="sng" dirty="0"/>
              <a:t>support</a:t>
            </a:r>
            <a:r>
              <a:rPr lang="en-US" dirty="0"/>
              <a:t> the </a:t>
            </a:r>
            <a:r>
              <a:rPr lang="en-US" u="sng" dirty="0"/>
              <a:t>analysis.</a:t>
            </a:r>
          </a:p>
          <a:p>
            <a:pPr marL="0" indent="0">
              <a:buNone/>
            </a:pPr>
            <a:endParaRPr lang="en-US" dirty="0"/>
          </a:p>
          <a:p>
            <a:pPr marL="0" indent="0">
              <a:buNone/>
            </a:pPr>
            <a:r>
              <a:rPr lang="en-US" dirty="0"/>
              <a:t>Reconstructed Prompt:</a:t>
            </a:r>
          </a:p>
          <a:p>
            <a:pPr marL="0" indent="0">
              <a:buNone/>
            </a:pPr>
            <a:r>
              <a:rPr lang="en-US" dirty="0"/>
              <a:t>Acknowledge powerful and precise information that provides proof from multiple texts to back up the break down.</a:t>
            </a:r>
          </a:p>
          <a:p>
            <a:pPr marL="0" indent="0">
              <a:buNone/>
            </a:pPr>
            <a:endParaRPr lang="en-US" dirty="0"/>
          </a:p>
        </p:txBody>
      </p:sp>
    </p:spTree>
    <p:extLst>
      <p:ext uri="{BB962C8B-B14F-4D97-AF65-F5344CB8AC3E}">
        <p14:creationId xmlns:p14="http://schemas.microsoft.com/office/powerpoint/2010/main" val="767846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975" y="307975"/>
            <a:ext cx="10515600" cy="1325563"/>
          </a:xfrm>
        </p:spPr>
        <p:txBody>
          <a:bodyPr>
            <a:normAutofit fontScale="90000"/>
          </a:bodyPr>
          <a:lstStyle/>
          <a:p>
            <a:r>
              <a:rPr lang="en-US" dirty="0" err="1"/>
              <a:t>E.o.U</a:t>
            </a:r>
            <a:r>
              <a:rPr lang="en-US" dirty="0"/>
              <a:t> Assessment break down: </a:t>
            </a:r>
            <a:br>
              <a:rPr lang="en-US" dirty="0"/>
            </a:br>
            <a:r>
              <a:rPr lang="en-US" dirty="0"/>
              <a:t>Reconstructed Prompt</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Reconstructed Prompt:</a:t>
            </a:r>
          </a:p>
          <a:p>
            <a:pPr marL="0" indent="0">
              <a:buNone/>
            </a:pPr>
            <a:r>
              <a:rPr lang="en-US" dirty="0"/>
              <a:t>Write a literary composition about a particular theme or subject that breaks down how the author uses persuasive speech to forward a perspective or gain a certain meaning or reasoning. Communicate as part of the breakdown how the author reveals or exposes the series of thoughts or happenings and the impact of the words chosen on meaning and the author’s attitude towards the subject. Also think about and talk about what makes the opposing texts less impactful demonstrations of the use of persuasive speech. Acknowledge powerful and precise information that provides proof from multiple texts to back up the break down.</a:t>
            </a: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301925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Driven Objective</a:t>
            </a:r>
          </a:p>
        </p:txBody>
      </p:sp>
      <p:sp>
        <p:nvSpPr>
          <p:cNvPr id="3" name="Content Placeholder 2"/>
          <p:cNvSpPr>
            <a:spLocks noGrp="1"/>
          </p:cNvSpPr>
          <p:nvPr>
            <p:ph idx="1"/>
          </p:nvPr>
        </p:nvSpPr>
        <p:spPr/>
        <p:txBody>
          <a:bodyPr/>
          <a:lstStyle/>
          <a:p>
            <a:pPr marL="514350" indent="-514350">
              <a:buFont typeface="+mj-lt"/>
              <a:buAutoNum type="arabicPeriod"/>
            </a:pPr>
            <a:r>
              <a:rPr lang="en-US" dirty="0"/>
              <a:t>This week the students will be able to (SWBAT) identify rhetoric and rhetorical elements within a text, in order to (IOT) annotate and analyze complex texts independently.</a:t>
            </a:r>
          </a:p>
          <a:p>
            <a:pPr marL="1428750" lvl="2" indent="-514350">
              <a:buFont typeface="+mj-lt"/>
              <a:buAutoNum type="arabicPeriod"/>
            </a:pPr>
            <a:r>
              <a:rPr lang="en-US" dirty="0"/>
              <a:t>SSBAT identify and use the rhetorical elements discussed on day 3 to annotate a complex text IOT analyze and critically think on the necessity of the text in modern times.</a:t>
            </a:r>
          </a:p>
          <a:p>
            <a:pPr marL="1428750" lvl="2" indent="-514350">
              <a:buFont typeface="+mj-lt"/>
              <a:buAutoNum type="arabicPeriod"/>
            </a:pPr>
            <a:r>
              <a:rPr lang="en-US" dirty="0"/>
              <a:t>SSBAT define vocabulary words and understand them in the context of the complex text, IOT understand the meaning and purpose of the text.</a:t>
            </a:r>
          </a:p>
          <a:p>
            <a:pPr marL="1428750" lvl="2" indent="-514350">
              <a:buFont typeface="+mj-lt"/>
              <a:buAutoNum type="arabicPeriod"/>
            </a:pPr>
            <a:r>
              <a:rPr lang="en-US" dirty="0"/>
              <a:t>SSBAT discuss the meaning of the forms of Rhetoric and point out where and how the forms of Rhetoric are being used.</a:t>
            </a:r>
          </a:p>
          <a:p>
            <a:pPr marL="1428750" lvl="2" indent="-514350">
              <a:buFont typeface="+mj-lt"/>
              <a:buAutoNum type="arabicPeriod"/>
            </a:pPr>
            <a:r>
              <a:rPr lang="en-US" dirty="0"/>
              <a:t>SSBAT demonstrate their understanding of Rhetoric, IOT show proficiency.  </a:t>
            </a:r>
          </a:p>
          <a:p>
            <a:pPr marL="914400" lvl="2" indent="0">
              <a:buNone/>
            </a:pPr>
            <a:endParaRPr lang="en-US" dirty="0"/>
          </a:p>
          <a:p>
            <a:pPr marL="0" indent="0">
              <a:buNone/>
            </a:pPr>
            <a:endParaRPr lang="en-US" dirty="0"/>
          </a:p>
        </p:txBody>
      </p:sp>
    </p:spTree>
    <p:extLst>
      <p:ext uri="{BB962C8B-B14F-4D97-AF65-F5344CB8AC3E}">
        <p14:creationId xmlns:p14="http://schemas.microsoft.com/office/powerpoint/2010/main" val="341438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Rhetorical Elements</a:t>
            </a:r>
          </a:p>
        </p:txBody>
      </p:sp>
      <p:sp>
        <p:nvSpPr>
          <p:cNvPr id="3" name="Content Placeholder 2"/>
          <p:cNvSpPr>
            <a:spLocks noGrp="1"/>
          </p:cNvSpPr>
          <p:nvPr>
            <p:ph idx="1"/>
          </p:nvPr>
        </p:nvSpPr>
        <p:spPr/>
        <p:txBody>
          <a:bodyPr/>
          <a:lstStyle/>
          <a:p>
            <a:r>
              <a:rPr lang="en-US" dirty="0"/>
              <a:t>Ethos – applies to the credibility of the speaker/ author</a:t>
            </a:r>
          </a:p>
          <a:p>
            <a:endParaRPr lang="en-US" dirty="0"/>
          </a:p>
          <a:p>
            <a:r>
              <a:rPr lang="en-US" dirty="0"/>
              <a:t>Pathos – appeals to the emotions of the audience through the text</a:t>
            </a:r>
          </a:p>
          <a:p>
            <a:endParaRPr lang="en-US" dirty="0"/>
          </a:p>
          <a:p>
            <a:r>
              <a:rPr lang="en-US" dirty="0"/>
              <a:t>Logos – applies to the logical sequence of the text and how it makes sense to the audience.</a:t>
            </a:r>
          </a:p>
        </p:txBody>
      </p:sp>
    </p:spTree>
    <p:extLst>
      <p:ext uri="{BB962C8B-B14F-4D97-AF65-F5344CB8AC3E}">
        <p14:creationId xmlns:p14="http://schemas.microsoft.com/office/powerpoint/2010/main" val="185471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of Rhetoric	</a:t>
            </a:r>
          </a:p>
        </p:txBody>
      </p:sp>
      <p:sp>
        <p:nvSpPr>
          <p:cNvPr id="3" name="Content Placeholder 2"/>
          <p:cNvSpPr>
            <a:spLocks noGrp="1"/>
          </p:cNvSpPr>
          <p:nvPr>
            <p:ph idx="1"/>
          </p:nvPr>
        </p:nvSpPr>
        <p:spPr/>
        <p:txBody>
          <a:bodyPr/>
          <a:lstStyle/>
          <a:p>
            <a:r>
              <a:rPr lang="en-US" dirty="0"/>
              <a:t>Argument -  A Line of Reasoning use to prove a particular case or opinion. </a:t>
            </a:r>
          </a:p>
          <a:p>
            <a:pPr marL="0" indent="0">
              <a:buNone/>
            </a:pPr>
            <a:endParaRPr lang="en-US" dirty="0"/>
          </a:p>
          <a:p>
            <a:r>
              <a:rPr lang="en-US" dirty="0"/>
              <a:t>Persuasion – convincing others to act or feel a certain way.</a:t>
            </a:r>
          </a:p>
          <a:p>
            <a:pPr marL="0" indent="0">
              <a:buNone/>
            </a:pPr>
            <a:endParaRPr lang="en-US" dirty="0"/>
          </a:p>
          <a:p>
            <a:r>
              <a:rPr lang="en-US" dirty="0"/>
              <a:t>Propaganda – a statement that includes biased information (opinions); distorted truth (i.e. lies) that evoke an emotional response.</a:t>
            </a:r>
          </a:p>
          <a:p>
            <a:endParaRPr lang="en-US" dirty="0"/>
          </a:p>
        </p:txBody>
      </p:sp>
    </p:spTree>
    <p:extLst>
      <p:ext uri="{BB962C8B-B14F-4D97-AF65-F5344CB8AC3E}">
        <p14:creationId xmlns:p14="http://schemas.microsoft.com/office/powerpoint/2010/main" val="2417704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Connecting Forms and Elements of Rhetoric</a:t>
            </a:r>
          </a:p>
        </p:txBody>
      </p:sp>
      <p:sp>
        <p:nvSpPr>
          <p:cNvPr id="3" name="Content Placeholder 2"/>
          <p:cNvSpPr>
            <a:spLocks noGrp="1"/>
          </p:cNvSpPr>
          <p:nvPr>
            <p:ph idx="1"/>
          </p:nvPr>
        </p:nvSpPr>
        <p:spPr>
          <a:xfrm>
            <a:off x="838200" y="1608991"/>
            <a:ext cx="10515600" cy="4941277"/>
          </a:xfrm>
        </p:spPr>
        <p:txBody>
          <a:bodyPr>
            <a:normAutofit lnSpcReduction="10000"/>
          </a:bodyPr>
          <a:lstStyle/>
          <a:p>
            <a:r>
              <a:rPr lang="en-US" dirty="0"/>
              <a:t>Argument  = Line of reasoning = Logos</a:t>
            </a:r>
          </a:p>
          <a:p>
            <a:pPr marL="0" indent="0">
              <a:buNone/>
            </a:pPr>
            <a:r>
              <a:rPr lang="en-US" dirty="0"/>
              <a:t>	</a:t>
            </a:r>
            <a:r>
              <a:rPr lang="en-US" u="sng" dirty="0"/>
              <a:t>Argument</a:t>
            </a:r>
            <a:r>
              <a:rPr lang="en-US" dirty="0"/>
              <a:t> is connected with Logos because it uses facts and 	reasoning.</a:t>
            </a:r>
          </a:p>
          <a:p>
            <a:r>
              <a:rPr lang="en-US" dirty="0"/>
              <a:t>Persuasion = to convince or influence = Ethos</a:t>
            </a:r>
          </a:p>
          <a:p>
            <a:pPr marL="0" indent="0">
              <a:buNone/>
            </a:pPr>
            <a:r>
              <a:rPr lang="en-US" dirty="0"/>
              <a:t>	</a:t>
            </a:r>
            <a:r>
              <a:rPr lang="en-US" u="sng" dirty="0"/>
              <a:t>Persuasion</a:t>
            </a:r>
            <a:r>
              <a:rPr lang="en-US" dirty="0"/>
              <a:t> is connected to Ethos because it is the credibility of 	the speaker that allows the audience to be persuaded by the 	speaker’s text</a:t>
            </a:r>
          </a:p>
          <a:p>
            <a:r>
              <a:rPr lang="en-US" dirty="0"/>
              <a:t>Propaganda = false and biased information = Pathos</a:t>
            </a:r>
          </a:p>
          <a:p>
            <a:pPr marL="0" indent="0">
              <a:buNone/>
            </a:pPr>
            <a:r>
              <a:rPr lang="en-US" dirty="0"/>
              <a:t>	</a:t>
            </a:r>
            <a:r>
              <a:rPr lang="en-US" u="sng" dirty="0"/>
              <a:t>Propaganda</a:t>
            </a:r>
            <a:r>
              <a:rPr lang="en-US" dirty="0"/>
              <a:t> is connected with Pathos because the false 	information 	listed in the text is designed to evoke and emotional 	response from the reader/audience</a:t>
            </a:r>
          </a:p>
        </p:txBody>
      </p:sp>
    </p:spTree>
    <p:extLst>
      <p:ext uri="{BB962C8B-B14F-4D97-AF65-F5344CB8AC3E}">
        <p14:creationId xmlns:p14="http://schemas.microsoft.com/office/powerpoint/2010/main" val="2187422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Week 6 Performance Driven Objective</a:t>
            </a:r>
          </a:p>
        </p:txBody>
      </p:sp>
      <p:sp>
        <p:nvSpPr>
          <p:cNvPr id="3" name="Content Placeholder 2"/>
          <p:cNvSpPr>
            <a:spLocks noGrp="1"/>
          </p:cNvSpPr>
          <p:nvPr>
            <p:ph idx="1"/>
          </p:nvPr>
        </p:nvSpPr>
        <p:spPr/>
        <p:txBody>
          <a:bodyPr/>
          <a:lstStyle/>
          <a:p>
            <a:pPr marL="0" indent="0">
              <a:buNone/>
            </a:pPr>
            <a:r>
              <a:rPr lang="en-US" dirty="0"/>
              <a:t>SWBAT identify the forms and elements of Rhetoric in a complex texts, IOT show how the elements and forms connect within the text. Also, SWBAT identify those connections within the text, IOT critically think about the meaning and the Double entendre of the text.</a:t>
            </a:r>
          </a:p>
        </p:txBody>
      </p:sp>
    </p:spTree>
    <p:extLst>
      <p:ext uri="{BB962C8B-B14F-4D97-AF65-F5344CB8AC3E}">
        <p14:creationId xmlns:p14="http://schemas.microsoft.com/office/powerpoint/2010/main" val="3156720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3048"/>
            <a:ext cx="10515600" cy="1325563"/>
          </a:xfrm>
        </p:spPr>
        <p:txBody>
          <a:bodyPr/>
          <a:lstStyle/>
          <a:p>
            <a:r>
              <a:rPr lang="en-US" dirty="0"/>
              <a:t>Critical Thinking </a:t>
            </a:r>
          </a:p>
        </p:txBody>
      </p:sp>
      <p:sp>
        <p:nvSpPr>
          <p:cNvPr id="3" name="Content Placeholder 2"/>
          <p:cNvSpPr>
            <a:spLocks noGrp="1"/>
          </p:cNvSpPr>
          <p:nvPr>
            <p:ph idx="1"/>
          </p:nvPr>
        </p:nvSpPr>
        <p:spPr>
          <a:xfrm>
            <a:off x="838200" y="1778611"/>
            <a:ext cx="10515600" cy="4569435"/>
          </a:xfrm>
        </p:spPr>
        <p:txBody>
          <a:bodyPr>
            <a:normAutofit/>
          </a:bodyPr>
          <a:lstStyle/>
          <a:p>
            <a:pPr marL="0" indent="0">
              <a:buNone/>
            </a:pPr>
            <a:r>
              <a:rPr lang="en-US" dirty="0"/>
              <a:t>What is Critical Thinking:</a:t>
            </a:r>
          </a:p>
          <a:p>
            <a:pPr marL="0" indent="0">
              <a:buNone/>
            </a:pPr>
            <a:endParaRPr lang="en-US" dirty="0"/>
          </a:p>
          <a:p>
            <a:pPr marL="0" indent="0">
              <a:buNone/>
            </a:pPr>
            <a:r>
              <a:rPr lang="en-US" dirty="0"/>
              <a:t>Critical thinking is the process of talking ones thoughts to another level of understanding. As Budding scholars Critical Thinking is of vital importance to your learning and educational growth.</a:t>
            </a:r>
          </a:p>
          <a:p>
            <a:pPr marL="0" indent="0">
              <a:buNone/>
            </a:pPr>
            <a:endParaRPr lang="en-US" dirty="0"/>
          </a:p>
          <a:p>
            <a:pPr marL="0" indent="0">
              <a:buNone/>
            </a:pPr>
            <a:r>
              <a:rPr lang="en-US" dirty="0"/>
              <a:t>For this class we will use the 7 Critical Thinking windows to evaluate the texts that have been presented to us. As we continue with the different lessons this year, these windows will help you to open your minds to new thoughts and ideas for your papers.</a:t>
            </a:r>
          </a:p>
        </p:txBody>
      </p:sp>
    </p:spTree>
    <p:extLst>
      <p:ext uri="{BB962C8B-B14F-4D97-AF65-F5344CB8AC3E}">
        <p14:creationId xmlns:p14="http://schemas.microsoft.com/office/powerpoint/2010/main" val="107005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245"/>
            <a:ext cx="10515600" cy="1325563"/>
          </a:xfrm>
        </p:spPr>
        <p:txBody>
          <a:bodyPr/>
          <a:lstStyle/>
          <a:p>
            <a:r>
              <a:rPr lang="en-US" dirty="0"/>
              <a:t>7 Critical Thinking Windows</a:t>
            </a:r>
          </a:p>
        </p:txBody>
      </p:sp>
      <p:sp>
        <p:nvSpPr>
          <p:cNvPr id="3" name="Content Placeholder 2"/>
          <p:cNvSpPr>
            <a:spLocks noGrp="1"/>
          </p:cNvSpPr>
          <p:nvPr>
            <p:ph idx="1"/>
          </p:nvPr>
        </p:nvSpPr>
        <p:spPr>
          <a:xfrm>
            <a:off x="838200" y="1230923"/>
            <a:ext cx="10515600" cy="5178669"/>
          </a:xfrm>
        </p:spPr>
        <p:txBody>
          <a:bodyPr>
            <a:normAutofit fontScale="85000" lnSpcReduction="20000"/>
          </a:bodyPr>
          <a:lstStyle/>
          <a:p>
            <a:pPr marL="0" lvl="0" indent="0">
              <a:buNone/>
            </a:pPr>
            <a:r>
              <a:rPr lang="en-US" sz="2200" dirty="0"/>
              <a:t>Biographical- Exploring detailed information about the life of the author of the text and his/her surroundings.</a:t>
            </a:r>
          </a:p>
          <a:p>
            <a:pPr marL="0" lvl="0" indent="0">
              <a:buNone/>
            </a:pPr>
            <a:endParaRPr lang="en-US" sz="2200" dirty="0"/>
          </a:p>
          <a:p>
            <a:pPr marL="0" lvl="0" indent="0">
              <a:buNone/>
            </a:pPr>
            <a:r>
              <a:rPr lang="en-US" sz="2200" dirty="0"/>
              <a:t>Historical- What has happened in the past that leads us to the conclusions that we</a:t>
            </a:r>
          </a:p>
          <a:p>
            <a:pPr marL="0" lvl="0" indent="0">
              <a:buNone/>
            </a:pPr>
            <a:r>
              <a:rPr lang="en-US" sz="2200" dirty="0"/>
              <a:t>draw in the present about the text.</a:t>
            </a:r>
          </a:p>
          <a:p>
            <a:pPr marL="0" lvl="0" indent="0">
              <a:buNone/>
            </a:pPr>
            <a:endParaRPr lang="en-US" sz="2200" dirty="0"/>
          </a:p>
          <a:p>
            <a:pPr marL="0" lvl="0" indent="0">
              <a:buNone/>
            </a:pPr>
            <a:r>
              <a:rPr lang="en-US" sz="2200" dirty="0"/>
              <a:t>Psychological- Determining the author’s mindset at the time the text was written.</a:t>
            </a:r>
          </a:p>
          <a:p>
            <a:pPr marL="0" lvl="0" indent="0">
              <a:buNone/>
            </a:pPr>
            <a:endParaRPr lang="en-US" sz="2200" dirty="0"/>
          </a:p>
          <a:p>
            <a:pPr marL="0" lvl="0" indent="0">
              <a:buNone/>
            </a:pPr>
            <a:r>
              <a:rPr lang="en-US" sz="2200" dirty="0" err="1"/>
              <a:t>Extratextual</a:t>
            </a:r>
            <a:r>
              <a:rPr lang="en-US" sz="2200" dirty="0"/>
              <a:t>- What is going on around the date the text was written/ published plus</a:t>
            </a:r>
          </a:p>
          <a:p>
            <a:pPr marL="0" lvl="0" indent="0">
              <a:buNone/>
            </a:pPr>
            <a:r>
              <a:rPr lang="en-US" sz="2200" dirty="0"/>
              <a:t>or minus 5 years?</a:t>
            </a:r>
          </a:p>
          <a:p>
            <a:pPr marL="0" lvl="0" indent="0">
              <a:buNone/>
            </a:pPr>
            <a:endParaRPr lang="en-US" sz="2200" dirty="0"/>
          </a:p>
          <a:p>
            <a:pPr marL="0" lvl="0" indent="0">
              <a:buNone/>
            </a:pPr>
            <a:r>
              <a:rPr lang="en-US" sz="2200" dirty="0"/>
              <a:t>Intertextual - A text responding to another text.</a:t>
            </a:r>
          </a:p>
          <a:p>
            <a:pPr marL="0" lvl="0" indent="0">
              <a:buNone/>
            </a:pPr>
            <a:endParaRPr lang="en-US" sz="2200" dirty="0"/>
          </a:p>
          <a:p>
            <a:pPr marL="0" indent="0">
              <a:buNone/>
            </a:pPr>
            <a:r>
              <a:rPr lang="en-US" sz="2200" dirty="0" err="1"/>
              <a:t>Metatextual</a:t>
            </a:r>
            <a:r>
              <a:rPr lang="en-US" sz="2200" dirty="0"/>
              <a:t>- Three or more texts having a conversation with one another. </a:t>
            </a:r>
          </a:p>
          <a:p>
            <a:pPr marL="0" indent="0">
              <a:buNone/>
            </a:pPr>
            <a:endParaRPr lang="en-US" sz="2200" dirty="0"/>
          </a:p>
          <a:p>
            <a:pPr marL="0" indent="0">
              <a:buNone/>
            </a:pPr>
            <a:r>
              <a:rPr lang="en-US" sz="2200" dirty="0" err="1"/>
              <a:t>Subtextual</a:t>
            </a:r>
            <a:r>
              <a:rPr lang="en-US" sz="2200" dirty="0"/>
              <a:t>- the underlying message/meaning within the text.</a:t>
            </a:r>
          </a:p>
          <a:p>
            <a:pPr marL="0" lvl="0" indent="0">
              <a:buNone/>
            </a:pPr>
            <a:endParaRPr lang="en-US" dirty="0"/>
          </a:p>
        </p:txBody>
      </p:sp>
    </p:spTree>
    <p:extLst>
      <p:ext uri="{BB962C8B-B14F-4D97-AF65-F5344CB8AC3E}">
        <p14:creationId xmlns:p14="http://schemas.microsoft.com/office/powerpoint/2010/main" val="2897269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Week 7 Performance Driven Objective</a:t>
            </a:r>
          </a:p>
        </p:txBody>
      </p:sp>
      <p:sp>
        <p:nvSpPr>
          <p:cNvPr id="3" name="Content Placeholder 2"/>
          <p:cNvSpPr>
            <a:spLocks noGrp="1"/>
          </p:cNvSpPr>
          <p:nvPr>
            <p:ph idx="1"/>
          </p:nvPr>
        </p:nvSpPr>
        <p:spPr/>
        <p:txBody>
          <a:bodyPr>
            <a:normAutofit/>
          </a:bodyPr>
          <a:lstStyle/>
          <a:p>
            <a:pPr marL="0" indent="0">
              <a:buNone/>
            </a:pPr>
            <a:endParaRPr lang="en-US" sz="3200" dirty="0"/>
          </a:p>
          <a:p>
            <a:pPr marL="0" indent="0">
              <a:buNone/>
            </a:pPr>
            <a:r>
              <a:rPr lang="en-US" sz="3200" dirty="0"/>
              <a:t>SWBAT read, annotate, and follow the End of Unit Assessment Prompt, IOT successfully complete the End of Unit Assessment in Week 9.</a:t>
            </a:r>
          </a:p>
        </p:txBody>
      </p:sp>
    </p:spTree>
    <p:extLst>
      <p:ext uri="{BB962C8B-B14F-4D97-AF65-F5344CB8AC3E}">
        <p14:creationId xmlns:p14="http://schemas.microsoft.com/office/powerpoint/2010/main" val="893788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2885</TotalTime>
  <Words>967</Words>
  <Application>Microsoft Office PowerPoint</Application>
  <PresentationFormat>Widescreen</PresentationFormat>
  <Paragraphs>86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Rhetoric Recap</vt:lpstr>
      <vt:lpstr>Performance Driven Objective</vt:lpstr>
      <vt:lpstr>Rhetorical Elements</vt:lpstr>
      <vt:lpstr>Forms of Rhetoric </vt:lpstr>
      <vt:lpstr>Connecting Forms and Elements of Rhetoric</vt:lpstr>
      <vt:lpstr>Week 6 Performance Driven Objective</vt:lpstr>
      <vt:lpstr>Critical Thinking </vt:lpstr>
      <vt:lpstr>7 Critical Thinking Windows</vt:lpstr>
      <vt:lpstr>Week 7 Performance Driven Objective</vt:lpstr>
      <vt:lpstr>End of Unit Assessment Prompt</vt:lpstr>
      <vt:lpstr>E.o.U assessment break down: Sentence 1 </vt:lpstr>
      <vt:lpstr>E.o.U Assessment break down: Sentence 2 </vt:lpstr>
      <vt:lpstr>E.o.U Assessment break down: Sentence 3 </vt:lpstr>
      <vt:lpstr>E.o.U Assessment break down: Sentence 4 </vt:lpstr>
      <vt:lpstr>E.o.U Assessment break down:  Reconstructed Prompt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 Recap</dc:title>
  <dc:creator>ERIKA  PRYOR</dc:creator>
  <cp:lastModifiedBy>ERIKA  PRYOR</cp:lastModifiedBy>
  <cp:revision>30</cp:revision>
  <dcterms:created xsi:type="dcterms:W3CDTF">2019-09-05T11:59:24Z</dcterms:created>
  <dcterms:modified xsi:type="dcterms:W3CDTF">2019-09-27T18:16:17Z</dcterms:modified>
</cp:coreProperties>
</file>